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4" r:id="rId2"/>
    <p:sldMasterId id="2147483689" r:id="rId3"/>
  </p:sldMasterIdLst>
  <p:notesMasterIdLst>
    <p:notesMasterId r:id="rId41"/>
  </p:notesMasterIdLst>
  <p:sldIdLst>
    <p:sldId id="256" r:id="rId4"/>
    <p:sldId id="1203" r:id="rId5"/>
    <p:sldId id="1031" r:id="rId6"/>
    <p:sldId id="1029" r:id="rId7"/>
    <p:sldId id="257" r:id="rId8"/>
    <p:sldId id="264" r:id="rId9"/>
    <p:sldId id="313" r:id="rId10"/>
    <p:sldId id="262" r:id="rId11"/>
    <p:sldId id="260" r:id="rId12"/>
    <p:sldId id="266" r:id="rId13"/>
    <p:sldId id="267" r:id="rId14"/>
    <p:sldId id="270" r:id="rId15"/>
    <p:sldId id="271" r:id="rId16"/>
    <p:sldId id="272" r:id="rId17"/>
    <p:sldId id="273" r:id="rId18"/>
    <p:sldId id="275" r:id="rId19"/>
    <p:sldId id="277" r:id="rId20"/>
    <p:sldId id="278" r:id="rId21"/>
    <p:sldId id="279" r:id="rId22"/>
    <p:sldId id="280" r:id="rId23"/>
    <p:sldId id="1030" r:id="rId24"/>
    <p:sldId id="316" r:id="rId25"/>
    <p:sldId id="294" r:id="rId26"/>
    <p:sldId id="274" r:id="rId27"/>
    <p:sldId id="299" r:id="rId28"/>
    <p:sldId id="295" r:id="rId29"/>
    <p:sldId id="318" r:id="rId30"/>
    <p:sldId id="287" r:id="rId31"/>
    <p:sldId id="288" r:id="rId32"/>
    <p:sldId id="289" r:id="rId33"/>
    <p:sldId id="292" r:id="rId34"/>
    <p:sldId id="312" r:id="rId35"/>
    <p:sldId id="293" r:id="rId36"/>
    <p:sldId id="317" r:id="rId37"/>
    <p:sldId id="1201" r:id="rId38"/>
    <p:sldId id="1202" r:id="rId39"/>
    <p:sldId id="314" r:id="rId4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43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ejandro Schuler"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D82192-C5CA-4722-8A5B-B7FDD17FB8D2}" v="6" dt="2022-10-07T17:36:21.925"/>
    <p1510:client id="{9163E590-2ED4-474E-B913-7350C39E8AED}" v="8" dt="2022-10-07T17:41:36.861"/>
    <p1510:client id="{B5F8912B-49B5-4FAF-B828-E6620A75DEAA}" v="18" dt="2022-10-07T17:39:28.002"/>
    <p1510:client id="{E9D155C1-0DD6-440A-865C-81F1D8FBCDD7}" v="15" dt="2022-10-07T17:42:39.424"/>
  </p1510:revLst>
</p1510:revInfo>
</file>

<file path=ppt/tableStyles.xml><?xml version="1.0" encoding="utf-8"?>
<a:tblStyleLst xmlns:a="http://schemas.openxmlformats.org/drawingml/2006/main" def="{E9F55F61-279E-4270-81FE-DA458C30A14C}">
  <a:tblStyle styleId="{E9F55F61-279E-4270-81FE-DA458C30A14C}" styleName="Table_0">
    <a:wholeTbl>
      <a:tcTxStyle b="off" i="off">
        <a:font>
          <a:latin typeface="Calibri"/>
          <a:ea typeface="Calibri"/>
          <a:cs typeface="Calibri"/>
        </a:font>
        <a:srgbClr val="000000"/>
      </a:tcTxStyle>
      <a:tcStyle>
        <a:tcBdr>
          <a:left>
            <a:ln w="12700" cap="flat" cmpd="sng">
              <a:solidFill>
                <a:srgbClr val="FFFFFF"/>
              </a:solidFill>
              <a:prstDash val="solid"/>
              <a:round/>
              <a:headEnd type="none" w="med" len="med"/>
              <a:tailEnd type="none" w="med" len="med"/>
            </a:ln>
          </a:left>
          <a:right>
            <a:ln w="12700" cap="flat" cmpd="sng">
              <a:solidFill>
                <a:srgbClr val="FFFFFF"/>
              </a:solidFill>
              <a:prstDash val="solid"/>
              <a:round/>
              <a:headEnd type="none" w="med" len="med"/>
              <a:tailEnd type="none" w="med" len="med"/>
            </a:ln>
          </a:right>
          <a:top>
            <a:ln w="12700" cap="flat" cmpd="sng">
              <a:solidFill>
                <a:srgbClr val="FFFFFF"/>
              </a:solidFill>
              <a:prstDash val="solid"/>
              <a:round/>
              <a:headEnd type="none" w="med" len="med"/>
              <a:tailEnd type="none" w="med" len="med"/>
            </a:ln>
          </a:top>
          <a:bottom>
            <a:ln w="12700" cap="flat" cmpd="sng">
              <a:solidFill>
                <a:srgbClr val="FFFFFF"/>
              </a:solidFill>
              <a:prstDash val="solid"/>
              <a:round/>
              <a:headEnd type="none" w="med" len="med"/>
              <a:tailEnd type="none" w="med" len="med"/>
            </a:ln>
          </a:bottom>
          <a:insideH>
            <a:ln w="12700" cap="flat" cmpd="sng">
              <a:solidFill>
                <a:srgbClr val="FFFFFF"/>
              </a:solidFill>
              <a:prstDash val="solid"/>
              <a:round/>
              <a:headEnd type="none" w="med" len="med"/>
              <a:tailEnd type="none" w="med" len="med"/>
            </a:ln>
          </a:insideH>
          <a:insideV>
            <a:ln w="12700" cap="flat" cmpd="sng">
              <a:solidFill>
                <a:srgbClr val="FFFFFF"/>
              </a:solidFill>
              <a:prstDash val="solid"/>
              <a:round/>
              <a:headEnd type="none" w="med" len="med"/>
              <a:tailEnd type="none" w="med" len="med"/>
            </a:ln>
          </a:insideV>
        </a:tcBdr>
        <a:fill>
          <a:solidFill>
            <a:srgbClr val="E8ECF4"/>
          </a:solidFill>
        </a:fill>
      </a:tcStyle>
    </a:wholeTbl>
    <a:band1H>
      <a:tcStyle>
        <a:tcBdr/>
        <a:fill>
          <a:solidFill>
            <a:srgbClr val="CFD7E7"/>
          </a:solidFill>
        </a:fill>
      </a:tcStyle>
    </a:band1H>
    <a:band1V>
      <a:tcStyle>
        <a:tcBdr/>
        <a:fill>
          <a:solidFill>
            <a:srgbClr val="CFD7E7"/>
          </a:solidFill>
        </a:fill>
      </a:tcStyle>
    </a:band1V>
    <a:lastCol>
      <a:tcTxStyle b="on" i="off">
        <a:font>
          <a:latin typeface="Calibri"/>
          <a:ea typeface="Calibri"/>
          <a:cs typeface="Calibri"/>
        </a:font>
        <a:srgbClr val="FFFFFF"/>
      </a:tcTxStyle>
      <a:tcStyle>
        <a:tcBdr/>
        <a:fill>
          <a:solidFill>
            <a:srgbClr val="4F81BD"/>
          </a:solidFill>
        </a:fill>
      </a:tcStyle>
    </a:lastCol>
    <a:firstCol>
      <a:tcTxStyle b="on" i="off">
        <a:font>
          <a:latin typeface="Calibri"/>
          <a:ea typeface="Calibri"/>
          <a:cs typeface="Calibri"/>
        </a:font>
        <a:srgbClr val="FFFFFF"/>
      </a:tcTxStyle>
      <a:tcStyle>
        <a:tcBdr/>
        <a:fill>
          <a:solidFill>
            <a:srgbClr val="4F81BD"/>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med" len="med"/>
              <a:tailEnd type="none" w="med" len="med"/>
            </a:ln>
          </a:top>
        </a:tcBdr>
        <a:fill>
          <a:solidFill>
            <a:srgbClr val="4F81BD"/>
          </a:solidFill>
        </a:fill>
      </a:tcStyle>
    </a:lastRow>
    <a:firstRow>
      <a:tcTxStyle b="on" i="off">
        <a:font>
          <a:latin typeface="Calibri"/>
          <a:ea typeface="Calibri"/>
          <a:cs typeface="Calibri"/>
        </a:font>
        <a:srgbClr val="FFFFFF"/>
      </a:tcTxStyle>
      <a:tcStyle>
        <a:tcBdr>
          <a:bottom>
            <a:ln w="38100" cap="flat" cmpd="sng">
              <a:solidFill>
                <a:srgbClr val="FFFFFF"/>
              </a:solidFill>
              <a:prstDash val="solid"/>
              <a:round/>
              <a:headEnd type="none" w="med" len="med"/>
              <a:tailEnd type="none" w="med" len="med"/>
            </a:ln>
          </a:bottom>
        </a:tcBdr>
        <a:fill>
          <a:solidFill>
            <a:srgbClr val="4F81BD"/>
          </a:solidFill>
        </a:fill>
      </a:tcStyle>
    </a:firstRow>
  </a:tblStyle>
  <a:tblStyle styleId="{635BAD22-BF1D-47B8-B43B-A763EC4562D3}" styleName="Table_1">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14" autoAdjust="0"/>
    <p:restoredTop sz="91609"/>
  </p:normalViewPr>
  <p:slideViewPr>
    <p:cSldViewPr snapToGrid="0" snapToObjects="1">
      <p:cViewPr varScale="1">
        <p:scale>
          <a:sx n="160" d="100"/>
          <a:sy n="160" d="100"/>
        </p:scale>
        <p:origin x="1888" y="168"/>
      </p:cViewPr>
      <p:guideLst>
        <p:guide orient="horz" pos="2160"/>
        <p:guide pos="3432"/>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yan Bunning" userId="mPcGmOdQYDnXlt7DrxfIzD/rQl1gabOeVpeWt5c7dT4=" providerId="None" clId="Web-{B5F8912B-49B5-4FAF-B828-E6620A75DEAA}"/>
    <pc:docChg chg="modSld">
      <pc:chgData name="Bryan Bunning" userId="mPcGmOdQYDnXlt7DrxfIzD/rQl1gabOeVpeWt5c7dT4=" providerId="None" clId="Web-{B5F8912B-49B5-4FAF-B828-E6620A75DEAA}" dt="2022-10-07T17:39:23.017" v="16" actId="20577"/>
      <pc:docMkLst>
        <pc:docMk/>
      </pc:docMkLst>
      <pc:sldChg chg="modSp">
        <pc:chgData name="Bryan Bunning" userId="mPcGmOdQYDnXlt7DrxfIzD/rQl1gabOeVpeWt5c7dT4=" providerId="None" clId="Web-{B5F8912B-49B5-4FAF-B828-E6620A75DEAA}" dt="2022-10-07T17:39:23.017" v="16" actId="20577"/>
        <pc:sldMkLst>
          <pc:docMk/>
          <pc:sldMk cId="0" sldId="273"/>
        </pc:sldMkLst>
        <pc:spChg chg="mod">
          <ac:chgData name="Bryan Bunning" userId="mPcGmOdQYDnXlt7DrxfIzD/rQl1gabOeVpeWt5c7dT4=" providerId="None" clId="Web-{B5F8912B-49B5-4FAF-B828-E6620A75DEAA}" dt="2022-10-07T17:39:23.017" v="16" actId="20577"/>
          <ac:spMkLst>
            <pc:docMk/>
            <pc:sldMk cId="0" sldId="273"/>
            <ac:spMk id="279" creationId="{00000000-0000-0000-0000-000000000000}"/>
          </ac:spMkLst>
        </pc:spChg>
      </pc:sldChg>
    </pc:docChg>
  </pc:docChgLst>
  <pc:docChgLst>
    <pc:chgData name="Bryan Bunning" userId="mPcGmOdQYDnXlt7DrxfIzD/rQl1gabOeVpeWt5c7dT4=" providerId="None" clId="Web-{9163E590-2ED4-474E-B913-7350C39E8AED}"/>
    <pc:docChg chg="modSld">
      <pc:chgData name="Bryan Bunning" userId="mPcGmOdQYDnXlt7DrxfIzD/rQl1gabOeVpeWt5c7dT4=" providerId="None" clId="Web-{9163E590-2ED4-474E-B913-7350C39E8AED}" dt="2022-10-07T17:41:36.861" v="7" actId="20577"/>
      <pc:docMkLst>
        <pc:docMk/>
      </pc:docMkLst>
      <pc:sldChg chg="modSp">
        <pc:chgData name="Bryan Bunning" userId="mPcGmOdQYDnXlt7DrxfIzD/rQl1gabOeVpeWt5c7dT4=" providerId="None" clId="Web-{9163E590-2ED4-474E-B913-7350C39E8AED}" dt="2022-10-07T17:41:36.861" v="7" actId="20577"/>
        <pc:sldMkLst>
          <pc:docMk/>
          <pc:sldMk cId="0" sldId="273"/>
        </pc:sldMkLst>
        <pc:spChg chg="mod">
          <ac:chgData name="Bryan Bunning" userId="mPcGmOdQYDnXlt7DrxfIzD/rQl1gabOeVpeWt5c7dT4=" providerId="None" clId="Web-{9163E590-2ED4-474E-B913-7350C39E8AED}" dt="2022-10-07T17:41:36.861" v="7" actId="20577"/>
          <ac:spMkLst>
            <pc:docMk/>
            <pc:sldMk cId="0" sldId="273"/>
            <ac:spMk id="279" creationId="{00000000-0000-0000-0000-000000000000}"/>
          </ac:spMkLst>
        </pc:spChg>
      </pc:sldChg>
    </pc:docChg>
  </pc:docChgLst>
  <pc:docChgLst>
    <pc:chgData name="Bryan Bunning" userId="mPcGmOdQYDnXlt7DrxfIzD/rQl1gabOeVpeWt5c7dT4=" providerId="None" clId="Web-{2DD82192-C5CA-4722-8A5B-B7FDD17FB8D2}"/>
    <pc:docChg chg="modSld">
      <pc:chgData name="Bryan Bunning" userId="mPcGmOdQYDnXlt7DrxfIzD/rQl1gabOeVpeWt5c7dT4=" providerId="None" clId="Web-{2DD82192-C5CA-4722-8A5B-B7FDD17FB8D2}" dt="2022-10-07T17:36:21.925" v="4" actId="1076"/>
      <pc:docMkLst>
        <pc:docMk/>
      </pc:docMkLst>
      <pc:sldChg chg="addSp delSp modSp">
        <pc:chgData name="Bryan Bunning" userId="mPcGmOdQYDnXlt7DrxfIzD/rQl1gabOeVpeWt5c7dT4=" providerId="None" clId="Web-{2DD82192-C5CA-4722-8A5B-B7FDD17FB8D2}" dt="2022-10-07T17:36:21.925" v="4" actId="1076"/>
        <pc:sldMkLst>
          <pc:docMk/>
          <pc:sldMk cId="116492221" sldId="314"/>
        </pc:sldMkLst>
        <pc:picChg chg="del">
          <ac:chgData name="Bryan Bunning" userId="mPcGmOdQYDnXlt7DrxfIzD/rQl1gabOeVpeWt5c7dT4=" providerId="None" clId="Web-{2DD82192-C5CA-4722-8A5B-B7FDD17FB8D2}" dt="2022-10-07T17:36:08.189" v="0"/>
          <ac:picMkLst>
            <pc:docMk/>
            <pc:sldMk cId="116492221" sldId="314"/>
            <ac:picMk id="2" creationId="{00000000-0000-0000-0000-000000000000}"/>
          </ac:picMkLst>
        </pc:picChg>
        <pc:picChg chg="add mod">
          <ac:chgData name="Bryan Bunning" userId="mPcGmOdQYDnXlt7DrxfIzD/rQl1gabOeVpeWt5c7dT4=" providerId="None" clId="Web-{2DD82192-C5CA-4722-8A5B-B7FDD17FB8D2}" dt="2022-10-07T17:36:21.925" v="4" actId="1076"/>
          <ac:picMkLst>
            <pc:docMk/>
            <pc:sldMk cId="116492221" sldId="314"/>
            <ac:picMk id="3" creationId="{9EF331E0-FEBC-2AF3-C6A8-6A841A1C4EDD}"/>
          </ac:picMkLst>
        </pc:picChg>
      </pc:sldChg>
    </pc:docChg>
  </pc:docChgLst>
  <pc:docChgLst>
    <pc:chgData name="Bryan Bunning" userId="mPcGmOdQYDnXlt7DrxfIzD/rQl1gabOeVpeWt5c7dT4=" providerId="None" clId="Web-{E9D155C1-0DD6-440A-865C-81F1D8FBCDD7}"/>
    <pc:docChg chg="modSld">
      <pc:chgData name="Bryan Bunning" userId="mPcGmOdQYDnXlt7DrxfIzD/rQl1gabOeVpeWt5c7dT4=" providerId="None" clId="Web-{E9D155C1-0DD6-440A-865C-81F1D8FBCDD7}" dt="2022-10-07T17:42:39.424" v="14" actId="20577"/>
      <pc:docMkLst>
        <pc:docMk/>
      </pc:docMkLst>
      <pc:sldChg chg="modSp">
        <pc:chgData name="Bryan Bunning" userId="mPcGmOdQYDnXlt7DrxfIzD/rQl1gabOeVpeWt5c7dT4=" providerId="None" clId="Web-{E9D155C1-0DD6-440A-865C-81F1D8FBCDD7}" dt="2022-10-07T17:42:39.424" v="14" actId="20577"/>
        <pc:sldMkLst>
          <pc:docMk/>
          <pc:sldMk cId="0" sldId="273"/>
        </pc:sldMkLst>
        <pc:spChg chg="mod">
          <ac:chgData name="Bryan Bunning" userId="mPcGmOdQYDnXlt7DrxfIzD/rQl1gabOeVpeWt5c7dT4=" providerId="None" clId="Web-{E9D155C1-0DD6-440A-865C-81F1D8FBCDD7}" dt="2022-10-07T17:42:39.424" v="14" actId="20577"/>
          <ac:spMkLst>
            <pc:docMk/>
            <pc:sldMk cId="0" sldId="273"/>
            <ac:spMk id="279"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0" dt="2018-10-07T19:43:29.372" idx="2">
    <p:pos x="6000" y="0"/>
    <p:text>copy this from my code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482725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dx.doi.org/10.13063/2327-9214.1079"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88" name="Shape 8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rgbClr val="000000"/>
                </a:solidFill>
                <a:latin typeface="Calibri"/>
                <a:ea typeface="Calibri"/>
                <a:cs typeface="Calibri"/>
                <a:sym typeface="Calibri"/>
              </a:rPr>
              <a:t>1</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738564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201" name="Shape 201"/>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11</a:t>
            </a:fld>
            <a:endParaRPr lang="en-US"/>
          </a:p>
        </p:txBody>
      </p:sp>
    </p:spTree>
    <p:extLst>
      <p:ext uri="{BB962C8B-B14F-4D97-AF65-F5344CB8AC3E}">
        <p14:creationId xmlns:p14="http://schemas.microsoft.com/office/powerpoint/2010/main" val="1547863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35" name="Shape 235"/>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12</a:t>
            </a:fld>
            <a:endParaRPr lang="en-US"/>
          </a:p>
        </p:txBody>
      </p:sp>
    </p:spTree>
    <p:extLst>
      <p:ext uri="{BB962C8B-B14F-4D97-AF65-F5344CB8AC3E}">
        <p14:creationId xmlns:p14="http://schemas.microsoft.com/office/powerpoint/2010/main" val="608121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241" name="Shape 241"/>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13</a:t>
            </a:fld>
            <a:endParaRPr lang="en-US"/>
          </a:p>
        </p:txBody>
      </p:sp>
    </p:spTree>
    <p:extLst>
      <p:ext uri="{BB962C8B-B14F-4D97-AF65-F5344CB8AC3E}">
        <p14:creationId xmlns:p14="http://schemas.microsoft.com/office/powerpoint/2010/main" val="818063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342900" lvl="0" indent="-209550" rtl="0">
              <a:spcBef>
                <a:spcPts val="640"/>
              </a:spcBef>
              <a:buClr>
                <a:schemeClr val="dk1"/>
              </a:buClr>
              <a:buSzPct val="110000"/>
              <a:buFont typeface="Arial"/>
              <a:buNone/>
            </a:pPr>
            <a:r>
              <a:rPr lang="en-US" sz="1000" dirty="0"/>
              <a:t>simple example SQL</a:t>
            </a:r>
          </a:p>
          <a:p>
            <a:pPr marL="342900" lvl="0" indent="-209550" rtl="0">
              <a:spcBef>
                <a:spcPts val="640"/>
              </a:spcBef>
              <a:buClr>
                <a:schemeClr val="dk1"/>
              </a:buClr>
              <a:buSzPct val="110000"/>
              <a:buFont typeface="Arial"/>
              <a:buNone/>
            </a:pPr>
            <a:r>
              <a:rPr lang="en-US" sz="1000" dirty="0"/>
              <a:t>if tables are loaded into R, use </a:t>
            </a:r>
            <a:r>
              <a:rPr lang="en-US" sz="1000" dirty="0" err="1"/>
              <a:t>dplyr</a:t>
            </a:r>
            <a:endParaRPr lang="en-US" sz="1000" dirty="0"/>
          </a:p>
          <a:p>
            <a:pPr marL="342900" lvl="0" indent="-209550">
              <a:spcBef>
                <a:spcPts val="640"/>
              </a:spcBef>
              <a:buClr>
                <a:schemeClr val="dk1"/>
              </a:buClr>
              <a:buSzPct val="110000"/>
              <a:buFont typeface="Arial"/>
              <a:buNone/>
            </a:pPr>
            <a:r>
              <a:rPr lang="en-US" sz="1000" dirty="0"/>
              <a:t>simple example </a:t>
            </a:r>
            <a:r>
              <a:rPr lang="en-US" sz="1000" dirty="0" err="1"/>
              <a:t>dplyr</a:t>
            </a:r>
            <a:endParaRPr lang="en-US" sz="1000" dirty="0"/>
          </a:p>
        </p:txBody>
      </p:sp>
      <p:sp>
        <p:nvSpPr>
          <p:cNvPr id="254" name="Shape 25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14</a:t>
            </a:fld>
            <a:endParaRPr lang="en-US"/>
          </a:p>
        </p:txBody>
      </p:sp>
    </p:spTree>
    <p:extLst>
      <p:ext uri="{BB962C8B-B14F-4D97-AF65-F5344CB8AC3E}">
        <p14:creationId xmlns:p14="http://schemas.microsoft.com/office/powerpoint/2010/main" val="1001507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you will have an opportunity to get acquainted with </a:t>
            </a:r>
            <a:r>
              <a:rPr lang="en-US" b="1" dirty="0" err="1"/>
              <a:t>dplyr</a:t>
            </a:r>
            <a:r>
              <a:rPr lang="en-US" b="1" dirty="0"/>
              <a:t> and </a:t>
            </a:r>
            <a:r>
              <a:rPr lang="en-US" b="1" dirty="0" err="1"/>
              <a:t>tidyr</a:t>
            </a:r>
            <a:r>
              <a:rPr lang="en-US" dirty="0"/>
              <a:t> in the homework</a:t>
            </a:r>
          </a:p>
          <a:p>
            <a:pPr lvl="0">
              <a:spcBef>
                <a:spcPts val="0"/>
              </a:spcBef>
              <a:buNone/>
            </a:pPr>
            <a:r>
              <a:rPr lang="en-US" dirty="0"/>
              <a:t>New command instead of spread – </a:t>
            </a:r>
            <a:r>
              <a:rPr lang="en-US" dirty="0" err="1"/>
              <a:t>pivot_longer</a:t>
            </a:r>
            <a:r>
              <a:rPr lang="en-US" dirty="0"/>
              <a:t> </a:t>
            </a:r>
            <a:r>
              <a:rPr lang="en-US"/>
              <a:t>(gather), </a:t>
            </a:r>
            <a:r>
              <a:rPr lang="en-US" dirty="0" err="1"/>
              <a:t>pivot_wider</a:t>
            </a:r>
            <a:r>
              <a:rPr lang="en-US" dirty="0"/>
              <a:t> (spread).</a:t>
            </a:r>
          </a:p>
        </p:txBody>
      </p:sp>
      <p:sp>
        <p:nvSpPr>
          <p:cNvPr id="267" name="Shape 267"/>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15</a:t>
            </a:fld>
            <a:endParaRPr lang="en-US"/>
          </a:p>
        </p:txBody>
      </p:sp>
    </p:spTree>
    <p:extLst>
      <p:ext uri="{BB962C8B-B14F-4D97-AF65-F5344CB8AC3E}">
        <p14:creationId xmlns:p14="http://schemas.microsoft.com/office/powerpoint/2010/main" val="364954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3" name="Shape 3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91666"/>
              <a:buFont typeface="Arial"/>
              <a:buNone/>
            </a:pPr>
            <a:r>
              <a:rPr lang="en-US"/>
              <a:t>you will have an opportunity to get acquainted with </a:t>
            </a:r>
            <a:r>
              <a:rPr lang="en-US" b="1"/>
              <a:t>dplyr</a:t>
            </a:r>
            <a:r>
              <a:rPr lang="en-US"/>
              <a:t> in the homework</a:t>
            </a:r>
          </a:p>
          <a:p>
            <a:pPr lvl="0" rtl="0">
              <a:spcBef>
                <a:spcPts val="0"/>
              </a:spcBef>
              <a:buNone/>
            </a:pPr>
            <a:endParaRPr/>
          </a:p>
        </p:txBody>
      </p:sp>
      <p:sp>
        <p:nvSpPr>
          <p:cNvPr id="304" name="Shape 30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16</a:t>
            </a:fld>
            <a:endParaRPr lang="en-US"/>
          </a:p>
        </p:txBody>
      </p:sp>
    </p:spTree>
    <p:extLst>
      <p:ext uri="{BB962C8B-B14F-4D97-AF65-F5344CB8AC3E}">
        <p14:creationId xmlns:p14="http://schemas.microsoft.com/office/powerpoint/2010/main" val="454187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640"/>
              </a:spcBef>
              <a:buNone/>
            </a:pPr>
            <a:endParaRPr sz="1100" dirty="0"/>
          </a:p>
        </p:txBody>
      </p:sp>
      <p:sp>
        <p:nvSpPr>
          <p:cNvPr id="321" name="Shape 321"/>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17</a:t>
            </a:fld>
            <a:endParaRPr lang="en-US"/>
          </a:p>
        </p:txBody>
      </p:sp>
    </p:spTree>
    <p:extLst>
      <p:ext uri="{BB962C8B-B14F-4D97-AF65-F5344CB8AC3E}">
        <p14:creationId xmlns:p14="http://schemas.microsoft.com/office/powerpoint/2010/main" val="922544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lvl="0" indent="0" rtl="0">
              <a:spcBef>
                <a:spcPts val="640"/>
              </a:spcBef>
              <a:buNone/>
            </a:pPr>
            <a:r>
              <a:rPr lang="en-US" sz="1100" dirty="0"/>
              <a:t>What’s the problem?</a:t>
            </a:r>
          </a:p>
          <a:p>
            <a:pPr marL="171450" lvl="0" indent="-171450" rtl="0">
              <a:spcBef>
                <a:spcPts val="640"/>
              </a:spcBef>
              <a:buFont typeface="Arial" charset="0"/>
              <a:buChar char="•"/>
            </a:pPr>
            <a:r>
              <a:rPr lang="en-US" sz="1100" dirty="0"/>
              <a:t>noise/irrelevant features</a:t>
            </a:r>
          </a:p>
          <a:p>
            <a:pPr marL="171450" lvl="0" indent="-171450" rtl="0">
              <a:spcBef>
                <a:spcPts val="640"/>
              </a:spcBef>
              <a:buFont typeface="Arial" charset="0"/>
              <a:buChar char="•"/>
            </a:pPr>
            <a:r>
              <a:rPr lang="en-US" sz="1100" dirty="0"/>
              <a:t>correlated features</a:t>
            </a:r>
          </a:p>
          <a:p>
            <a:pPr marL="101600" lvl="0" indent="-171450" rtl="0">
              <a:spcBef>
                <a:spcPts val="640"/>
              </a:spcBef>
              <a:buClr>
                <a:schemeClr val="dk1"/>
              </a:buClr>
              <a:buSzPct val="100000"/>
              <a:buFont typeface="Arial" charset="0"/>
              <a:buChar char="•"/>
            </a:pPr>
            <a:r>
              <a:rPr lang="en-US" sz="1100" dirty="0"/>
              <a:t>trickier analysis</a:t>
            </a:r>
          </a:p>
          <a:p>
            <a:pPr marL="171450" lvl="0" indent="-171450" rtl="0">
              <a:spcBef>
                <a:spcPts val="640"/>
              </a:spcBef>
              <a:buClr>
                <a:schemeClr val="dk1"/>
              </a:buClr>
              <a:buSzPct val="100000"/>
              <a:buFont typeface="Arial" charset="0"/>
              <a:buChar char="•"/>
            </a:pPr>
            <a:r>
              <a:rPr lang="en-US" sz="1100" dirty="0"/>
              <a:t>less interpretability</a:t>
            </a:r>
          </a:p>
          <a:p>
            <a:pPr lvl="0" rtl="0">
              <a:spcBef>
                <a:spcPts val="640"/>
              </a:spcBef>
              <a:buNone/>
            </a:pPr>
            <a:endParaRPr lang="en-US" sz="1100" dirty="0"/>
          </a:p>
          <a:p>
            <a:pPr lvl="0" rtl="0">
              <a:spcBef>
                <a:spcPts val="640"/>
              </a:spcBef>
              <a:buNone/>
            </a:pPr>
            <a:r>
              <a:rPr lang="en-US" sz="1100" dirty="0"/>
              <a:t>This is not a problem, but a strength in many modeling approaches, but lets talk about how to “solve it” anyways</a:t>
            </a:r>
          </a:p>
        </p:txBody>
      </p:sp>
      <p:sp>
        <p:nvSpPr>
          <p:cNvPr id="335" name="Shape 335"/>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18</a:t>
            </a:fld>
            <a:endParaRPr lang="en-US"/>
          </a:p>
        </p:txBody>
      </p:sp>
    </p:spTree>
    <p:extLst>
      <p:ext uri="{BB962C8B-B14F-4D97-AF65-F5344CB8AC3E}">
        <p14:creationId xmlns:p14="http://schemas.microsoft.com/office/powerpoint/2010/main" val="367110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0" name="Shape 3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51" name="Shape 351"/>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19</a:t>
            </a:fld>
            <a:endParaRPr lang="en-US"/>
          </a:p>
        </p:txBody>
      </p:sp>
    </p:spTree>
    <p:extLst>
      <p:ext uri="{BB962C8B-B14F-4D97-AF65-F5344CB8AC3E}">
        <p14:creationId xmlns:p14="http://schemas.microsoft.com/office/powerpoint/2010/main" val="302411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2" name="Shape 3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03200" lvl="0" indent="-69850">
              <a:spcBef>
                <a:spcPts val="640"/>
              </a:spcBef>
              <a:buClr>
                <a:schemeClr val="dk1"/>
              </a:buClr>
              <a:buSzPct val="91666"/>
              <a:buFont typeface="Arial"/>
              <a:buNone/>
            </a:pPr>
            <a:r>
              <a:rPr lang="en-US" dirty="0"/>
              <a:t>collapsing features up to prespecified parent concepts</a:t>
            </a:r>
          </a:p>
          <a:p>
            <a:pPr marL="203200" lvl="0" indent="-69850">
              <a:spcBef>
                <a:spcPts val="640"/>
              </a:spcBef>
              <a:buClr>
                <a:schemeClr val="dk1"/>
              </a:buClr>
              <a:buSzPct val="91666"/>
              <a:buFont typeface="Arial"/>
              <a:buNone/>
            </a:pPr>
            <a:r>
              <a:rPr lang="en-US" dirty="0"/>
              <a:t>This approach guarantees a fixed feature space since it doesn’t care about what’s actually in the data. </a:t>
            </a:r>
          </a:p>
          <a:p>
            <a:pPr lvl="0" rtl="0">
              <a:spcBef>
                <a:spcPts val="0"/>
              </a:spcBef>
              <a:buNone/>
            </a:pPr>
            <a:endParaRPr dirty="0"/>
          </a:p>
        </p:txBody>
      </p:sp>
      <p:sp>
        <p:nvSpPr>
          <p:cNvPr id="363" name="Shape 36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20</a:t>
            </a:fld>
            <a:endParaRPr lang="en-US"/>
          </a:p>
        </p:txBody>
      </p:sp>
    </p:spTree>
    <p:extLst>
      <p:ext uri="{BB962C8B-B14F-4D97-AF65-F5344CB8AC3E}">
        <p14:creationId xmlns:p14="http://schemas.microsoft.com/office/powerpoint/2010/main" val="1690797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74884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driven dimensionality reduction, e.g. PCA, SCD.</a:t>
            </a:r>
          </a:p>
          <a:p>
            <a:r>
              <a:rPr lang="en-US" dirty="0"/>
              <a:t>No dependence on domain knowledge</a:t>
            </a:r>
          </a:p>
          <a:p>
            <a:r>
              <a:rPr lang="en-US" dirty="0"/>
              <a:t>The “derived features” are not interpretable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get very fancy... e.g. low rank models, using an intermediate layer of a NN trained for some other task</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68214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22064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3" name="Shape 5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640"/>
              </a:spcBef>
              <a:buNone/>
            </a:pPr>
            <a:r>
              <a:rPr lang="en-US" sz="1100" dirty="0"/>
              <a:t>Either the thing you want or something you’d like to adjust for has no direct measure or is never measured directly: you need to construct it from what’s in the data.</a:t>
            </a:r>
          </a:p>
          <a:p>
            <a:pPr lvl="0">
              <a:spcBef>
                <a:spcPts val="0"/>
              </a:spcBef>
              <a:buNone/>
            </a:pPr>
            <a:endParaRPr dirty="0"/>
          </a:p>
        </p:txBody>
      </p:sp>
      <p:sp>
        <p:nvSpPr>
          <p:cNvPr id="524" name="Shape 52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23</a:t>
            </a:fld>
            <a:endParaRPr lang="en-US"/>
          </a:p>
        </p:txBody>
      </p:sp>
    </p:spTree>
    <p:extLst>
      <p:ext uri="{BB962C8B-B14F-4D97-AF65-F5344CB8AC3E}">
        <p14:creationId xmlns:p14="http://schemas.microsoft.com/office/powerpoint/2010/main" val="5524063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when does this make a difference?</a:t>
            </a:r>
          </a:p>
          <a:p>
            <a:pPr marL="457200" lvl="0" indent="-228600" rtl="0">
              <a:spcBef>
                <a:spcPts val="0"/>
              </a:spcBef>
              <a:buChar char="-"/>
            </a:pPr>
            <a:r>
              <a:rPr lang="en-US" dirty="0"/>
              <a:t>are you confident in the diagnosis code? is 2 different than 1?</a:t>
            </a:r>
          </a:p>
          <a:p>
            <a:pPr marL="457200" lvl="0" indent="-228600" rtl="0">
              <a:spcBef>
                <a:spcPts val="0"/>
              </a:spcBef>
              <a:buChar char="-"/>
            </a:pPr>
            <a:r>
              <a:rPr lang="en-US" dirty="0"/>
              <a:t>does severity of this disease matter, and is it reflected in the coding density?</a:t>
            </a:r>
          </a:p>
          <a:p>
            <a:pPr lvl="0" rtl="0">
              <a:spcBef>
                <a:spcPts val="0"/>
              </a:spcBef>
              <a:buNone/>
            </a:pPr>
            <a:r>
              <a:rPr lang="en-US" dirty="0"/>
              <a:t>Generally: counts are more informative, but the binary indicators may be more robust to outliers</a:t>
            </a:r>
          </a:p>
        </p:txBody>
      </p:sp>
      <p:sp>
        <p:nvSpPr>
          <p:cNvPr id="284" name="Shape 28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24</a:t>
            </a:fld>
            <a:endParaRPr lang="en-US"/>
          </a:p>
        </p:txBody>
      </p:sp>
    </p:spTree>
    <p:extLst>
      <p:ext uri="{BB962C8B-B14F-4D97-AF65-F5344CB8AC3E}">
        <p14:creationId xmlns:p14="http://schemas.microsoft.com/office/powerpoint/2010/main" val="5734730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Shape 5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4" name="Shape 5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575" name="Shape 575"/>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25</a:t>
            </a:fld>
            <a:endParaRPr lang="en-US"/>
          </a:p>
        </p:txBody>
      </p:sp>
    </p:spTree>
    <p:extLst>
      <p:ext uri="{BB962C8B-B14F-4D97-AF65-F5344CB8AC3E}">
        <p14:creationId xmlns:p14="http://schemas.microsoft.com/office/powerpoint/2010/main" val="599639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640"/>
              </a:spcBef>
              <a:buNone/>
            </a:pPr>
            <a:r>
              <a:rPr lang="en-US" sz="1200" dirty="0">
                <a:latin typeface="Calibri"/>
                <a:ea typeface="Calibri"/>
                <a:cs typeface="Calibri"/>
                <a:sym typeface="Calibri"/>
              </a:rPr>
              <a:t>Socioeconomic Status:</a:t>
            </a:r>
          </a:p>
          <a:p>
            <a:pPr marL="457200" lvl="0" indent="-419100" rtl="0">
              <a:spcBef>
                <a:spcPts val="640"/>
              </a:spcBef>
              <a:buSzPct val="100000"/>
              <a:buFont typeface="Calibri"/>
              <a:buChar char="-"/>
            </a:pPr>
            <a:r>
              <a:rPr lang="en-US" sz="1200" dirty="0">
                <a:latin typeface="Calibri"/>
                <a:ea typeface="Calibri"/>
                <a:cs typeface="Calibri"/>
                <a:sym typeface="Calibri"/>
              </a:rPr>
              <a:t>ZIP code</a:t>
            </a:r>
          </a:p>
          <a:p>
            <a:pPr marL="457200" lvl="0" indent="-419100" rtl="0">
              <a:spcBef>
                <a:spcPts val="640"/>
              </a:spcBef>
              <a:buSzPct val="100000"/>
              <a:buFont typeface="Calibri"/>
              <a:buChar char="-"/>
            </a:pPr>
            <a:r>
              <a:rPr lang="en-US" sz="1200" dirty="0">
                <a:latin typeface="Calibri"/>
                <a:ea typeface="Calibri"/>
                <a:cs typeface="Calibri"/>
                <a:sym typeface="Calibri"/>
              </a:rPr>
              <a:t>number of records ÷ overall health</a:t>
            </a:r>
          </a:p>
          <a:p>
            <a:pPr lvl="0" rtl="0">
              <a:spcBef>
                <a:spcPts val="640"/>
              </a:spcBef>
              <a:buNone/>
            </a:pPr>
            <a:endParaRPr lang="en-US" sz="1200" dirty="0">
              <a:latin typeface="Calibri"/>
              <a:ea typeface="Calibri"/>
              <a:cs typeface="Calibri"/>
              <a:sym typeface="Calibri"/>
            </a:endParaRPr>
          </a:p>
          <a:p>
            <a:pPr lvl="0" rtl="0">
              <a:spcBef>
                <a:spcPts val="640"/>
              </a:spcBef>
              <a:buNone/>
            </a:pPr>
            <a:r>
              <a:rPr lang="en-US" sz="1200" dirty="0">
                <a:latin typeface="Calibri"/>
                <a:ea typeface="Calibri"/>
                <a:cs typeface="Calibri"/>
                <a:sym typeface="Calibri"/>
              </a:rPr>
              <a:t>Unrecorded conditions (e.g. smoking status):</a:t>
            </a:r>
          </a:p>
          <a:p>
            <a:pPr marL="457200" lvl="0" indent="-419100" rtl="0">
              <a:spcBef>
                <a:spcPts val="640"/>
              </a:spcBef>
              <a:buSzPct val="100000"/>
              <a:buFont typeface="Calibri"/>
              <a:buChar char="-"/>
            </a:pPr>
            <a:r>
              <a:rPr lang="en-US" sz="1200" dirty="0">
                <a:latin typeface="Calibri"/>
                <a:ea typeface="Calibri"/>
                <a:cs typeface="Calibri"/>
                <a:sym typeface="Calibri"/>
              </a:rPr>
              <a:t>Presence of keywords in text (e.g. “cigarette”)</a:t>
            </a:r>
          </a:p>
          <a:p>
            <a:pPr marL="457200" lvl="0" indent="-419100" rtl="0">
              <a:spcBef>
                <a:spcPts val="640"/>
              </a:spcBef>
              <a:buSzPct val="100000"/>
              <a:buFont typeface="Calibri"/>
              <a:buChar char="-"/>
            </a:pPr>
            <a:r>
              <a:rPr lang="en-US" sz="1200" dirty="0">
                <a:latin typeface="Calibri"/>
                <a:ea typeface="Calibri"/>
                <a:cs typeface="Calibri"/>
                <a:sym typeface="Calibri"/>
              </a:rPr>
              <a:t>Combination of drugs and procedures</a:t>
            </a:r>
          </a:p>
          <a:p>
            <a:pPr lvl="0" rtl="0">
              <a:spcBef>
                <a:spcPts val="640"/>
              </a:spcBef>
              <a:buNone/>
            </a:pPr>
            <a:endParaRPr lang="en-US" sz="1200" dirty="0">
              <a:latin typeface="Calibri"/>
              <a:ea typeface="Calibri"/>
              <a:cs typeface="Calibri"/>
              <a:sym typeface="Calibri"/>
            </a:endParaRPr>
          </a:p>
          <a:p>
            <a:pPr lvl="0" rtl="0">
              <a:spcBef>
                <a:spcPts val="640"/>
              </a:spcBef>
              <a:buNone/>
            </a:pPr>
            <a:r>
              <a:rPr lang="en-US" sz="1200" dirty="0">
                <a:latin typeface="Calibri"/>
                <a:ea typeface="Calibri"/>
                <a:cs typeface="Calibri"/>
                <a:sym typeface="Calibri"/>
              </a:rPr>
              <a:t>Features for Health Status</a:t>
            </a:r>
          </a:p>
          <a:p>
            <a:pPr marL="457200" lvl="0" indent="-419100">
              <a:spcBef>
                <a:spcPts val="640"/>
              </a:spcBef>
              <a:buSzPct val="100000"/>
              <a:buFont typeface="Calibri"/>
              <a:buChar char="-"/>
            </a:pPr>
            <a:r>
              <a:rPr lang="en-US" sz="1200" dirty="0">
                <a:latin typeface="Calibri"/>
                <a:ea typeface="Calibri"/>
                <a:cs typeface="Calibri"/>
                <a:sym typeface="Calibri"/>
              </a:rPr>
              <a:t>Scoring systems for comorbidity burden (e.g. </a:t>
            </a:r>
            <a:r>
              <a:rPr lang="en-US" sz="1200" dirty="0" err="1">
                <a:latin typeface="Calibri"/>
                <a:ea typeface="Calibri"/>
                <a:cs typeface="Calibri"/>
                <a:sym typeface="Calibri"/>
              </a:rPr>
              <a:t>Charlson</a:t>
            </a:r>
            <a:r>
              <a:rPr lang="en-US" sz="1200" dirty="0">
                <a:latin typeface="Calibri"/>
                <a:ea typeface="Calibri"/>
                <a:cs typeface="Calibri"/>
                <a:sym typeface="Calibri"/>
              </a:rPr>
              <a:t> index, </a:t>
            </a:r>
            <a:r>
              <a:rPr lang="en-US" sz="1200" dirty="0" err="1">
                <a:latin typeface="Calibri"/>
                <a:ea typeface="Calibri"/>
                <a:cs typeface="Calibri"/>
                <a:sym typeface="Calibri"/>
              </a:rPr>
              <a:t>Elixhauser</a:t>
            </a:r>
            <a:r>
              <a:rPr lang="en-US" sz="1200" dirty="0">
                <a:latin typeface="Calibri"/>
                <a:ea typeface="Calibri"/>
                <a:cs typeface="Calibri"/>
                <a:sym typeface="Calibri"/>
              </a:rPr>
              <a:t> index)</a:t>
            </a:r>
          </a:p>
          <a:p>
            <a:pPr lvl="0">
              <a:spcBef>
                <a:spcPts val="0"/>
              </a:spcBef>
              <a:buNone/>
            </a:pPr>
            <a:endParaRPr dirty="0"/>
          </a:p>
        </p:txBody>
      </p:sp>
      <p:sp>
        <p:nvSpPr>
          <p:cNvPr id="535" name="Shape 535"/>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26</a:t>
            </a:fld>
            <a:endParaRPr lang="en-US"/>
          </a:p>
        </p:txBody>
      </p:sp>
    </p:spTree>
    <p:extLst>
      <p:ext uri="{BB962C8B-B14F-4D97-AF65-F5344CB8AC3E}">
        <p14:creationId xmlns:p14="http://schemas.microsoft.com/office/powerpoint/2010/main" val="375809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Blood glucose lab test orders as example.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63711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Shape 4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2" name="Shape 4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46250"/>
              </a:lnSpc>
              <a:spcBef>
                <a:spcPts val="0"/>
              </a:spcBef>
              <a:buClr>
                <a:schemeClr val="dk1"/>
              </a:buClr>
              <a:buSzPct val="110000"/>
              <a:buFont typeface="Arial"/>
              <a:buNone/>
            </a:pPr>
            <a:r>
              <a:rPr lang="en-US" sz="1000" dirty="0">
                <a:solidFill>
                  <a:srgbClr val="212121"/>
                </a:solidFill>
                <a:highlight>
                  <a:srgbClr val="FFFFFF"/>
                </a:highlight>
                <a:latin typeface="Helvetica Neue"/>
                <a:ea typeface="Helvetica Neue"/>
                <a:cs typeface="Helvetica Neue"/>
                <a:sym typeface="Helvetica Neue"/>
              </a:rPr>
              <a:t>What is </a:t>
            </a:r>
            <a:r>
              <a:rPr lang="en-US" sz="1000" dirty="0" err="1">
                <a:solidFill>
                  <a:srgbClr val="212121"/>
                </a:solidFill>
                <a:highlight>
                  <a:srgbClr val="FFFFFF"/>
                </a:highlight>
                <a:latin typeface="Helvetica Neue"/>
                <a:ea typeface="Helvetica Neue"/>
                <a:cs typeface="Helvetica Neue"/>
                <a:sym typeface="Helvetica Neue"/>
              </a:rPr>
              <a:t>missingness</a:t>
            </a:r>
            <a:r>
              <a:rPr lang="en-US" sz="1000" dirty="0">
                <a:solidFill>
                  <a:srgbClr val="212121"/>
                </a:solidFill>
                <a:highlight>
                  <a:srgbClr val="FFFFFF"/>
                </a:highlight>
                <a:latin typeface="Helvetica Neue"/>
                <a:ea typeface="Helvetica Neue"/>
                <a:cs typeface="Helvetica Neue"/>
                <a:sym typeface="Helvetica Neue"/>
              </a:rPr>
              <a:t> and why is it a problem</a:t>
            </a:r>
          </a:p>
          <a:p>
            <a:pPr lvl="0">
              <a:lnSpc>
                <a:spcPct val="146250"/>
              </a:lnSpc>
              <a:spcBef>
                <a:spcPts val="0"/>
              </a:spcBef>
              <a:buClr>
                <a:schemeClr val="dk1"/>
              </a:buClr>
              <a:buSzPct val="110000"/>
              <a:buFont typeface="Arial"/>
              <a:buNone/>
            </a:pPr>
            <a:r>
              <a:rPr lang="en-US" sz="1000" dirty="0">
                <a:solidFill>
                  <a:srgbClr val="212121"/>
                </a:solidFill>
                <a:highlight>
                  <a:srgbClr val="FFFFFF"/>
                </a:highlight>
                <a:latin typeface="Helvetica Neue"/>
                <a:ea typeface="Helvetica Neue"/>
                <a:cs typeface="Helvetica Neue"/>
                <a:sym typeface="Helvetica Neue"/>
              </a:rPr>
              <a:t>R = values missing</a:t>
            </a:r>
          </a:p>
          <a:p>
            <a:pPr lvl="0">
              <a:lnSpc>
                <a:spcPct val="146250"/>
              </a:lnSpc>
              <a:spcBef>
                <a:spcPts val="0"/>
              </a:spcBef>
              <a:buClr>
                <a:schemeClr val="dk1"/>
              </a:buClr>
              <a:buSzPct val="110000"/>
              <a:buFont typeface="Arial"/>
              <a:buNone/>
            </a:pPr>
            <a:r>
              <a:rPr lang="en-US" sz="1000" dirty="0">
                <a:solidFill>
                  <a:srgbClr val="212121"/>
                </a:solidFill>
                <a:highlight>
                  <a:srgbClr val="FFFFFF"/>
                </a:highlight>
                <a:latin typeface="Helvetica Neue"/>
                <a:ea typeface="Helvetica Neue"/>
                <a:cs typeface="Helvetica Neue"/>
                <a:sym typeface="Helvetica Neue"/>
              </a:rPr>
              <a:t>Omega = Observed features</a:t>
            </a:r>
          </a:p>
          <a:p>
            <a:pPr lvl="0">
              <a:lnSpc>
                <a:spcPct val="146250"/>
              </a:lnSpc>
              <a:spcBef>
                <a:spcPts val="0"/>
              </a:spcBef>
              <a:buClr>
                <a:schemeClr val="dk1"/>
              </a:buClr>
              <a:buSzPct val="110000"/>
              <a:buFont typeface="Arial"/>
              <a:buNone/>
            </a:pPr>
            <a:r>
              <a:rPr lang="en-US" sz="1000" dirty="0" err="1">
                <a:solidFill>
                  <a:srgbClr val="212121"/>
                </a:solidFill>
                <a:highlight>
                  <a:srgbClr val="FFFFFF"/>
                </a:highlight>
                <a:latin typeface="Helvetica Neue"/>
                <a:ea typeface="Helvetica Neue"/>
                <a:cs typeface="Helvetica Neue"/>
                <a:sym typeface="Helvetica Neue"/>
              </a:rPr>
              <a:t>OmegaC</a:t>
            </a:r>
            <a:r>
              <a:rPr lang="en-US" sz="1000" dirty="0">
                <a:solidFill>
                  <a:srgbClr val="212121"/>
                </a:solidFill>
                <a:highlight>
                  <a:srgbClr val="FFFFFF"/>
                </a:highlight>
                <a:latin typeface="Helvetica Neue"/>
                <a:ea typeface="Helvetica Neue"/>
                <a:cs typeface="Helvetica Neue"/>
                <a:sym typeface="Helvetica Neue"/>
              </a:rPr>
              <a:t> = Unobserved features/Latent variables</a:t>
            </a:r>
          </a:p>
          <a:p>
            <a:pPr lvl="0">
              <a:lnSpc>
                <a:spcPct val="146250"/>
              </a:lnSpc>
              <a:spcBef>
                <a:spcPts val="0"/>
              </a:spcBef>
              <a:buClr>
                <a:schemeClr val="dk1"/>
              </a:buClr>
              <a:buSzPct val="110000"/>
              <a:buFont typeface="Arial"/>
              <a:buNone/>
            </a:pPr>
            <a:endParaRPr lang="en-US" sz="1000" dirty="0">
              <a:solidFill>
                <a:srgbClr val="212121"/>
              </a:solidFill>
              <a:highlight>
                <a:srgbClr val="FFFFFF"/>
              </a:highlight>
              <a:latin typeface="Helvetica Neue"/>
              <a:ea typeface="Helvetica Neue"/>
              <a:cs typeface="Helvetica Neue"/>
              <a:sym typeface="Helvetica Neue"/>
            </a:endParaRPr>
          </a:p>
          <a:p>
            <a:pPr lvl="0">
              <a:lnSpc>
                <a:spcPct val="146250"/>
              </a:lnSpc>
              <a:spcBef>
                <a:spcPts val="0"/>
              </a:spcBef>
              <a:buClr>
                <a:schemeClr val="dk1"/>
              </a:buClr>
              <a:buSzPct val="110000"/>
              <a:buFont typeface="Arial"/>
              <a:buNone/>
            </a:pPr>
            <a:r>
              <a:rPr lang="en-US" sz="1000" dirty="0">
                <a:solidFill>
                  <a:srgbClr val="212121"/>
                </a:solidFill>
                <a:highlight>
                  <a:srgbClr val="FFFFFF"/>
                </a:highlight>
                <a:latin typeface="Helvetica Neue"/>
                <a:ea typeface="Helvetica Neue"/>
                <a:cs typeface="Helvetica Neue"/>
                <a:sym typeface="Helvetica Neue"/>
              </a:rPr>
              <a:t>Missing completely at random (MCAR): data are missing independently of both observed and unobserved data. </a:t>
            </a:r>
          </a:p>
          <a:p>
            <a:pPr lvl="0">
              <a:lnSpc>
                <a:spcPct val="146250"/>
              </a:lnSpc>
              <a:spcBef>
                <a:spcPts val="0"/>
              </a:spcBef>
              <a:buClr>
                <a:schemeClr val="dk1"/>
              </a:buClr>
              <a:buSzPct val="110000"/>
              <a:buFont typeface="Arial"/>
              <a:buNone/>
            </a:pPr>
            <a:r>
              <a:rPr lang="en-US" sz="1000" dirty="0">
                <a:solidFill>
                  <a:srgbClr val="212121"/>
                </a:solidFill>
                <a:highlight>
                  <a:srgbClr val="FFFFFF"/>
                </a:highlight>
                <a:latin typeface="Helvetica Neue"/>
                <a:ea typeface="Helvetica Neue"/>
                <a:cs typeface="Helvetica Neue"/>
                <a:sym typeface="Helvetica Neue"/>
              </a:rPr>
              <a:t>P(R) = P(</a:t>
            </a:r>
            <a:r>
              <a:rPr lang="en-US" sz="1000" dirty="0" err="1">
                <a:solidFill>
                  <a:srgbClr val="212121"/>
                </a:solidFill>
                <a:highlight>
                  <a:srgbClr val="FFFFFF"/>
                </a:highlight>
                <a:latin typeface="Helvetica Neue"/>
                <a:ea typeface="Helvetica Neue"/>
                <a:cs typeface="Helvetica Neue"/>
                <a:sym typeface="Helvetica Neue"/>
              </a:rPr>
              <a:t>R|Omega</a:t>
            </a:r>
            <a:r>
              <a:rPr lang="en-US" sz="1000" dirty="0">
                <a:solidFill>
                  <a:srgbClr val="212121"/>
                </a:solidFill>
                <a:highlight>
                  <a:srgbClr val="FFFFFF"/>
                </a:highlight>
                <a:latin typeface="Helvetica Neue"/>
                <a:ea typeface="Helvetica Neue"/>
                <a:cs typeface="Helvetica Neue"/>
                <a:sym typeface="Helvetica Neue"/>
              </a:rPr>
              <a:t>) = P(</a:t>
            </a:r>
            <a:r>
              <a:rPr lang="en-US" sz="1000" dirty="0" err="1">
                <a:solidFill>
                  <a:srgbClr val="212121"/>
                </a:solidFill>
                <a:highlight>
                  <a:srgbClr val="FFFFFF"/>
                </a:highlight>
                <a:latin typeface="Helvetica Neue"/>
                <a:ea typeface="Helvetica Neue"/>
                <a:cs typeface="Helvetica Neue"/>
                <a:sym typeface="Helvetica Neue"/>
              </a:rPr>
              <a:t>R|OmegaC</a:t>
            </a:r>
            <a:r>
              <a:rPr lang="en-US" sz="1000" dirty="0">
                <a:solidFill>
                  <a:srgbClr val="212121"/>
                </a:solidFill>
                <a:highlight>
                  <a:srgbClr val="FFFFFF"/>
                </a:highlight>
                <a:latin typeface="Helvetica Neue"/>
                <a:ea typeface="Helvetica Neue"/>
                <a:cs typeface="Helvetica Neue"/>
                <a:sym typeface="Helvetica Neue"/>
              </a:rPr>
              <a:t>) = P(</a:t>
            </a:r>
            <a:r>
              <a:rPr lang="en-US" sz="1000" dirty="0" err="1">
                <a:solidFill>
                  <a:srgbClr val="212121"/>
                </a:solidFill>
                <a:highlight>
                  <a:srgbClr val="FFFFFF"/>
                </a:highlight>
                <a:latin typeface="Helvetica Neue"/>
                <a:ea typeface="Helvetica Neue"/>
                <a:cs typeface="Helvetica Neue"/>
                <a:sym typeface="Helvetica Neue"/>
              </a:rPr>
              <a:t>R|Omega</a:t>
            </a:r>
            <a:r>
              <a:rPr lang="en-US" sz="1000" dirty="0">
                <a:solidFill>
                  <a:srgbClr val="212121"/>
                </a:solidFill>
                <a:highlight>
                  <a:srgbClr val="FFFFFF"/>
                </a:highlight>
                <a:latin typeface="Helvetica Neue"/>
                <a:ea typeface="Helvetica Neue"/>
                <a:cs typeface="Helvetica Neue"/>
                <a:sym typeface="Helvetica Neue"/>
              </a:rPr>
              <a:t>, </a:t>
            </a:r>
            <a:r>
              <a:rPr lang="en-US" sz="1000" dirty="0" err="1">
                <a:solidFill>
                  <a:srgbClr val="212121"/>
                </a:solidFill>
                <a:highlight>
                  <a:srgbClr val="FFFFFF"/>
                </a:highlight>
                <a:latin typeface="Helvetica Neue"/>
                <a:ea typeface="Helvetica Neue"/>
                <a:cs typeface="Helvetica Neue"/>
                <a:sym typeface="Helvetica Neue"/>
              </a:rPr>
              <a:t>OmegaC</a:t>
            </a:r>
            <a:r>
              <a:rPr lang="en-US" sz="1000" dirty="0">
                <a:solidFill>
                  <a:srgbClr val="212121"/>
                </a:solidFill>
                <a:highlight>
                  <a:srgbClr val="FFFFFF"/>
                </a:highlight>
                <a:latin typeface="Helvetica Neue"/>
                <a:ea typeface="Helvetica Neue"/>
                <a:cs typeface="Helvetica Neue"/>
                <a:sym typeface="Helvetica Neue"/>
              </a:rPr>
              <a:t>)</a:t>
            </a:r>
          </a:p>
          <a:p>
            <a:pPr lvl="0">
              <a:lnSpc>
                <a:spcPct val="146250"/>
              </a:lnSpc>
              <a:spcBef>
                <a:spcPts val="0"/>
              </a:spcBef>
              <a:buClr>
                <a:schemeClr val="dk1"/>
              </a:buClr>
              <a:buSzPct val="110000"/>
              <a:buFont typeface="Arial"/>
              <a:buNone/>
            </a:pPr>
            <a:endParaRPr lang="en-US" sz="1000" dirty="0">
              <a:solidFill>
                <a:srgbClr val="212121"/>
              </a:solidFill>
              <a:highlight>
                <a:srgbClr val="FFFFFF"/>
              </a:highlight>
              <a:latin typeface="Helvetica Neue"/>
              <a:ea typeface="Helvetica Neue"/>
              <a:cs typeface="Helvetica Neue"/>
              <a:sym typeface="Helvetica Neue"/>
            </a:endParaRPr>
          </a:p>
          <a:p>
            <a:pPr lvl="0">
              <a:lnSpc>
                <a:spcPct val="146250"/>
              </a:lnSpc>
              <a:spcBef>
                <a:spcPts val="0"/>
              </a:spcBef>
              <a:buClr>
                <a:schemeClr val="dk1"/>
              </a:buClr>
              <a:buSzPct val="110000"/>
              <a:buFont typeface="Arial"/>
              <a:buNone/>
            </a:pPr>
            <a:r>
              <a:rPr lang="en-US" sz="1000" dirty="0">
                <a:solidFill>
                  <a:srgbClr val="212121"/>
                </a:solidFill>
                <a:highlight>
                  <a:srgbClr val="FFFFFF"/>
                </a:highlight>
                <a:latin typeface="Helvetica Neue"/>
                <a:ea typeface="Helvetica Neue"/>
                <a:cs typeface="Helvetica Neue"/>
                <a:sym typeface="Helvetica Neue"/>
              </a:rPr>
              <a:t>Missing at random (MAR): given the observed data, data are missing independently of unobserved data. </a:t>
            </a:r>
          </a:p>
          <a:p>
            <a:pPr lvl="0">
              <a:lnSpc>
                <a:spcPct val="146250"/>
              </a:lnSpc>
              <a:spcBef>
                <a:spcPts val="0"/>
              </a:spcBef>
              <a:buClr>
                <a:schemeClr val="dk1"/>
              </a:buClr>
              <a:buSzPct val="110000"/>
              <a:buFont typeface="Arial"/>
              <a:buNone/>
            </a:pPr>
            <a:r>
              <a:rPr lang="en-US" sz="1000" dirty="0">
                <a:solidFill>
                  <a:srgbClr val="212121"/>
                </a:solidFill>
                <a:highlight>
                  <a:srgbClr val="FFFFFF"/>
                </a:highlight>
                <a:latin typeface="Helvetica Neue"/>
                <a:ea typeface="Helvetica Neue"/>
                <a:cs typeface="Helvetica Neue"/>
                <a:sym typeface="Helvetica Neue"/>
              </a:rPr>
              <a:t>P(</a:t>
            </a:r>
            <a:r>
              <a:rPr lang="en-US" sz="1000" dirty="0" err="1">
                <a:solidFill>
                  <a:srgbClr val="212121"/>
                </a:solidFill>
                <a:highlight>
                  <a:srgbClr val="FFFFFF"/>
                </a:highlight>
                <a:latin typeface="Helvetica Neue"/>
                <a:ea typeface="Helvetica Neue"/>
                <a:cs typeface="Helvetica Neue"/>
                <a:sym typeface="Helvetica Neue"/>
              </a:rPr>
              <a:t>R|Omega</a:t>
            </a:r>
            <a:r>
              <a:rPr lang="en-US" sz="1000" dirty="0">
                <a:solidFill>
                  <a:srgbClr val="212121"/>
                </a:solidFill>
                <a:highlight>
                  <a:srgbClr val="FFFFFF"/>
                </a:highlight>
                <a:latin typeface="Helvetica Neue"/>
                <a:ea typeface="Helvetica Neue"/>
                <a:cs typeface="Helvetica Neue"/>
                <a:sym typeface="Helvetica Neue"/>
              </a:rPr>
              <a:t>) = P(</a:t>
            </a:r>
            <a:r>
              <a:rPr lang="en-US" sz="1000" dirty="0" err="1">
                <a:solidFill>
                  <a:srgbClr val="212121"/>
                </a:solidFill>
                <a:highlight>
                  <a:srgbClr val="FFFFFF"/>
                </a:highlight>
                <a:latin typeface="Helvetica Neue"/>
                <a:ea typeface="Helvetica Neue"/>
                <a:cs typeface="Helvetica Neue"/>
                <a:sym typeface="Helvetica Neue"/>
              </a:rPr>
              <a:t>R|Omega</a:t>
            </a:r>
            <a:r>
              <a:rPr lang="en-US" sz="1000" dirty="0">
                <a:solidFill>
                  <a:srgbClr val="212121"/>
                </a:solidFill>
                <a:highlight>
                  <a:srgbClr val="FFFFFF"/>
                </a:highlight>
                <a:latin typeface="Helvetica Neue"/>
                <a:ea typeface="Helvetica Neue"/>
                <a:cs typeface="Helvetica Neue"/>
                <a:sym typeface="Helvetica Neue"/>
              </a:rPr>
              <a:t>, </a:t>
            </a:r>
            <a:r>
              <a:rPr lang="en-US" sz="1000" dirty="0" err="1">
                <a:solidFill>
                  <a:srgbClr val="212121"/>
                </a:solidFill>
                <a:highlight>
                  <a:srgbClr val="FFFFFF"/>
                </a:highlight>
                <a:latin typeface="Helvetica Neue"/>
                <a:ea typeface="Helvetica Neue"/>
                <a:cs typeface="Helvetica Neue"/>
                <a:sym typeface="Helvetica Neue"/>
              </a:rPr>
              <a:t>OmegaC</a:t>
            </a:r>
            <a:r>
              <a:rPr lang="en-US" sz="1000" dirty="0">
                <a:solidFill>
                  <a:srgbClr val="212121"/>
                </a:solidFill>
                <a:highlight>
                  <a:srgbClr val="FFFFFF"/>
                </a:highlight>
                <a:latin typeface="Helvetica Neue"/>
                <a:ea typeface="Helvetica Neue"/>
                <a:cs typeface="Helvetica Neue"/>
                <a:sym typeface="Helvetica Neue"/>
              </a:rPr>
              <a:t>)</a:t>
            </a:r>
          </a:p>
          <a:p>
            <a:pPr lvl="0">
              <a:lnSpc>
                <a:spcPct val="146250"/>
              </a:lnSpc>
              <a:spcBef>
                <a:spcPts val="0"/>
              </a:spcBef>
              <a:buClr>
                <a:schemeClr val="dk1"/>
              </a:buClr>
              <a:buSzPct val="110000"/>
              <a:buFont typeface="Arial"/>
              <a:buNone/>
            </a:pPr>
            <a:endParaRPr lang="en-US" sz="1000" dirty="0">
              <a:solidFill>
                <a:srgbClr val="212121"/>
              </a:solidFill>
              <a:highlight>
                <a:srgbClr val="FFFFFF"/>
              </a:highlight>
              <a:latin typeface="Helvetica Neue"/>
              <a:ea typeface="Helvetica Neue"/>
              <a:cs typeface="Helvetica Neue"/>
              <a:sym typeface="Helvetica Neue"/>
            </a:endParaRPr>
          </a:p>
          <a:p>
            <a:pPr lvl="0">
              <a:lnSpc>
                <a:spcPct val="146250"/>
              </a:lnSpc>
              <a:spcBef>
                <a:spcPts val="0"/>
              </a:spcBef>
              <a:buClr>
                <a:schemeClr val="dk1"/>
              </a:buClr>
              <a:buSzPct val="110000"/>
              <a:buFont typeface="Arial"/>
              <a:buNone/>
            </a:pPr>
            <a:r>
              <a:rPr lang="en-US" sz="1000" dirty="0">
                <a:solidFill>
                  <a:srgbClr val="212121"/>
                </a:solidFill>
                <a:highlight>
                  <a:srgbClr val="FFFFFF"/>
                </a:highlight>
                <a:latin typeface="Helvetica Neue"/>
                <a:ea typeface="Helvetica Neue"/>
                <a:cs typeface="Helvetica Neue"/>
                <a:sym typeface="Helvetica Neue"/>
              </a:rPr>
              <a:t>Missing Not at Random (MNAR): missing observations related to values of unobserved data.</a:t>
            </a:r>
          </a:p>
          <a:p>
            <a:pPr lvl="0">
              <a:lnSpc>
                <a:spcPct val="146250"/>
              </a:lnSpc>
              <a:spcBef>
                <a:spcPts val="0"/>
              </a:spcBef>
              <a:buClr>
                <a:schemeClr val="dk1"/>
              </a:buClr>
              <a:buSzPct val="110000"/>
              <a:buFont typeface="Arial"/>
              <a:buNone/>
            </a:pPr>
            <a:r>
              <a:rPr lang="en-US" sz="1000" dirty="0">
                <a:solidFill>
                  <a:srgbClr val="212121"/>
                </a:solidFill>
                <a:highlight>
                  <a:srgbClr val="FFFFFF"/>
                </a:highlight>
                <a:latin typeface="Helvetica Neue"/>
                <a:ea typeface="Helvetica Neue"/>
                <a:cs typeface="Helvetica Neue"/>
                <a:sym typeface="Helvetica Neue"/>
              </a:rPr>
              <a:t>P(</a:t>
            </a:r>
            <a:r>
              <a:rPr lang="en-US" sz="1000" dirty="0" err="1">
                <a:solidFill>
                  <a:srgbClr val="212121"/>
                </a:solidFill>
                <a:highlight>
                  <a:srgbClr val="FFFFFF"/>
                </a:highlight>
                <a:latin typeface="Helvetica Neue"/>
                <a:ea typeface="Helvetica Neue"/>
                <a:cs typeface="Helvetica Neue"/>
                <a:sym typeface="Helvetica Neue"/>
              </a:rPr>
              <a:t>R|Omega</a:t>
            </a:r>
            <a:r>
              <a:rPr lang="en-US" sz="1000" dirty="0">
                <a:solidFill>
                  <a:srgbClr val="212121"/>
                </a:solidFill>
                <a:highlight>
                  <a:srgbClr val="FFFFFF"/>
                </a:highlight>
                <a:latin typeface="Helvetica Neue"/>
                <a:ea typeface="Helvetica Neue"/>
                <a:cs typeface="Helvetica Neue"/>
                <a:sym typeface="Helvetica Neue"/>
              </a:rPr>
              <a:t>, </a:t>
            </a:r>
            <a:r>
              <a:rPr lang="en-US" sz="1000" dirty="0" err="1">
                <a:solidFill>
                  <a:srgbClr val="212121"/>
                </a:solidFill>
                <a:highlight>
                  <a:srgbClr val="FFFFFF"/>
                </a:highlight>
                <a:latin typeface="Helvetica Neue"/>
                <a:ea typeface="Helvetica Neue"/>
                <a:cs typeface="Helvetica Neue"/>
                <a:sym typeface="Helvetica Neue"/>
              </a:rPr>
              <a:t>OmegaC</a:t>
            </a:r>
            <a:r>
              <a:rPr lang="en-US" sz="1000" dirty="0">
                <a:solidFill>
                  <a:srgbClr val="212121"/>
                </a:solidFill>
                <a:highlight>
                  <a:srgbClr val="FFFFFF"/>
                </a:highlight>
                <a:latin typeface="Helvetica Neue"/>
                <a:ea typeface="Helvetica Neue"/>
                <a:cs typeface="Helvetica Neue"/>
                <a:sym typeface="Helvetica Neue"/>
              </a:rPr>
              <a:t>)</a:t>
            </a:r>
          </a:p>
          <a:p>
            <a:pPr lvl="0">
              <a:spcBef>
                <a:spcPts val="0"/>
              </a:spcBef>
              <a:buNone/>
            </a:pPr>
            <a:endParaRPr lang="en-US" dirty="0"/>
          </a:p>
          <a:p>
            <a:pPr lvl="0" rtl="0">
              <a:lnSpc>
                <a:spcPct val="152727"/>
              </a:lnSpc>
              <a:spcBef>
                <a:spcPts val="600"/>
              </a:spcBef>
              <a:spcAft>
                <a:spcPts val="600"/>
              </a:spcAft>
              <a:buNone/>
            </a:pPr>
            <a:r>
              <a:rPr lang="en-US" sz="1200" dirty="0">
                <a:solidFill>
                  <a:srgbClr val="252525"/>
                </a:solidFill>
                <a:highlight>
                  <a:srgbClr val="FFFFFF"/>
                </a:highlight>
                <a:latin typeface="Arial"/>
                <a:ea typeface="Arial"/>
                <a:cs typeface="Arial"/>
                <a:sym typeface="Arial"/>
              </a:rPr>
              <a:t>The problem is that the imputed data do not have an error term included in their estimation, thus the estimates fit perfectly along the regression line without any residual variance. This causes relationships to be over identified and suggest greater precision in the imputed values than is warranted. </a:t>
            </a:r>
            <a:r>
              <a:rPr lang="en-US" sz="1200" baseline="0" dirty="0">
                <a:solidFill>
                  <a:srgbClr val="252525"/>
                </a:solidFill>
                <a:highlight>
                  <a:srgbClr val="FFFFFF"/>
                </a:highlight>
                <a:latin typeface="Arial"/>
                <a:ea typeface="Arial"/>
                <a:cs typeface="Arial"/>
                <a:sym typeface="Arial"/>
              </a:rPr>
              <a:t> </a:t>
            </a:r>
            <a:r>
              <a:rPr lang="en-US" sz="1200" dirty="0">
                <a:solidFill>
                  <a:srgbClr val="252525"/>
                </a:solidFill>
                <a:highlight>
                  <a:srgbClr val="FFFFFF"/>
                </a:highlight>
                <a:latin typeface="Arial"/>
                <a:ea typeface="Arial"/>
                <a:cs typeface="Arial"/>
                <a:sym typeface="Arial"/>
              </a:rPr>
              <a:t>Basically,</a:t>
            </a:r>
            <a:r>
              <a:rPr lang="en-US" sz="1200" baseline="0" dirty="0">
                <a:solidFill>
                  <a:srgbClr val="252525"/>
                </a:solidFill>
                <a:highlight>
                  <a:srgbClr val="FFFFFF"/>
                </a:highlight>
                <a:latin typeface="Arial"/>
                <a:ea typeface="Arial"/>
                <a:cs typeface="Arial"/>
                <a:sym typeface="Arial"/>
              </a:rPr>
              <a:t> </a:t>
            </a:r>
            <a:r>
              <a:rPr lang="en-US" sz="1200" dirty="0">
                <a:solidFill>
                  <a:srgbClr val="252525"/>
                </a:solidFill>
                <a:highlight>
                  <a:srgbClr val="FFFFFF"/>
                </a:highlight>
                <a:latin typeface="Arial"/>
                <a:ea typeface="Arial"/>
                <a:cs typeface="Arial"/>
                <a:sym typeface="Arial"/>
              </a:rPr>
              <a:t>the regression model used to impute</a:t>
            </a:r>
            <a:r>
              <a:rPr lang="en-US" sz="1200" baseline="0" dirty="0">
                <a:solidFill>
                  <a:srgbClr val="252525"/>
                </a:solidFill>
                <a:highlight>
                  <a:srgbClr val="FFFFFF"/>
                </a:highlight>
                <a:latin typeface="Arial"/>
                <a:ea typeface="Arial"/>
                <a:cs typeface="Arial"/>
                <a:sym typeface="Arial"/>
              </a:rPr>
              <a:t> </a:t>
            </a:r>
            <a:r>
              <a:rPr lang="en-US" sz="1200" dirty="0">
                <a:solidFill>
                  <a:srgbClr val="252525"/>
                </a:solidFill>
                <a:highlight>
                  <a:srgbClr val="FFFFFF"/>
                </a:highlight>
                <a:latin typeface="Arial"/>
                <a:ea typeface="Arial"/>
                <a:cs typeface="Arial"/>
                <a:sym typeface="Arial"/>
              </a:rPr>
              <a:t>predicts the most likely value of missing data but does not supply uncertainty about that value.</a:t>
            </a:r>
          </a:p>
        </p:txBody>
      </p:sp>
      <p:sp>
        <p:nvSpPr>
          <p:cNvPr id="453" name="Shape 45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28</a:t>
            </a:fld>
            <a:endParaRPr lang="en-US"/>
          </a:p>
        </p:txBody>
      </p:sp>
    </p:spTree>
    <p:extLst>
      <p:ext uri="{BB962C8B-B14F-4D97-AF65-F5344CB8AC3E}">
        <p14:creationId xmlns:p14="http://schemas.microsoft.com/office/powerpoint/2010/main" val="8642335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0" name="Shape 4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46250"/>
              </a:lnSpc>
              <a:spcBef>
                <a:spcPts val="0"/>
              </a:spcBef>
              <a:buNone/>
            </a:pPr>
            <a:r>
              <a:rPr lang="en-US" sz="1000" dirty="0">
                <a:solidFill>
                  <a:srgbClr val="212121"/>
                </a:solidFill>
                <a:highlight>
                  <a:srgbClr val="FFFFFF"/>
                </a:highlight>
                <a:latin typeface="Helvetica Neue"/>
                <a:ea typeface="Helvetica Neue"/>
                <a:cs typeface="Helvetica Neue"/>
                <a:sym typeface="Helvetica Neue"/>
              </a:rPr>
              <a:t>Option 1 is to delete rows with missing values (“complete case analysis”), but you will very quickly end up with nothing</a:t>
            </a:r>
          </a:p>
          <a:p>
            <a:pPr lvl="0" rtl="0">
              <a:lnSpc>
                <a:spcPct val="146250"/>
              </a:lnSpc>
              <a:spcBef>
                <a:spcPts val="0"/>
              </a:spcBef>
              <a:buNone/>
            </a:pPr>
            <a:endParaRPr sz="1000" dirty="0">
              <a:solidFill>
                <a:srgbClr val="212121"/>
              </a:solidFill>
              <a:highlight>
                <a:srgbClr val="FFFFFF"/>
              </a:highlight>
              <a:latin typeface="Helvetica Neue"/>
              <a:ea typeface="Helvetica Neue"/>
              <a:cs typeface="Helvetica Neue"/>
              <a:sym typeface="Helvetica Neue"/>
            </a:endParaRPr>
          </a:p>
          <a:p>
            <a:pPr lvl="0" rtl="0">
              <a:lnSpc>
                <a:spcPct val="146250"/>
              </a:lnSpc>
              <a:spcBef>
                <a:spcPts val="0"/>
              </a:spcBef>
              <a:buNone/>
            </a:pPr>
            <a:r>
              <a:rPr lang="en-US" sz="1000" dirty="0">
                <a:solidFill>
                  <a:srgbClr val="212121"/>
                </a:solidFill>
                <a:highlight>
                  <a:srgbClr val="FFFFFF"/>
                </a:highlight>
                <a:latin typeface="Helvetica Neue"/>
                <a:ea typeface="Helvetica Neue"/>
                <a:cs typeface="Helvetica Neue"/>
                <a:sym typeface="Helvetica Neue"/>
              </a:rPr>
              <a:t>Column mean imputation and naive approaches biased in summary statistics. </a:t>
            </a:r>
          </a:p>
          <a:p>
            <a:pPr lvl="0" rtl="0">
              <a:lnSpc>
                <a:spcPct val="146250"/>
              </a:lnSpc>
              <a:spcBef>
                <a:spcPts val="0"/>
              </a:spcBef>
              <a:buNone/>
            </a:pPr>
            <a:r>
              <a:rPr lang="en-US" sz="1000" dirty="0">
                <a:solidFill>
                  <a:srgbClr val="212121"/>
                </a:solidFill>
                <a:highlight>
                  <a:srgbClr val="FFFFFF"/>
                </a:highlight>
                <a:latin typeface="Helvetica Neue"/>
                <a:ea typeface="Helvetica Neue"/>
                <a:cs typeface="Helvetica Neue"/>
                <a:sym typeface="Helvetica Neue"/>
              </a:rPr>
              <a:t>For example, mean imputation shrinks the variance and gives false confidence and statistical significance. </a:t>
            </a:r>
          </a:p>
          <a:p>
            <a:pPr lvl="0" rtl="0">
              <a:lnSpc>
                <a:spcPct val="146250"/>
              </a:lnSpc>
              <a:spcBef>
                <a:spcPts val="0"/>
              </a:spcBef>
              <a:buNone/>
            </a:pPr>
            <a:r>
              <a:rPr lang="en-US" sz="1000" dirty="0">
                <a:solidFill>
                  <a:srgbClr val="212121"/>
                </a:solidFill>
                <a:highlight>
                  <a:srgbClr val="FFFFFF"/>
                </a:highlight>
                <a:latin typeface="Helvetica Neue"/>
                <a:ea typeface="Helvetica Neue"/>
                <a:cs typeface="Helvetica Neue"/>
                <a:sym typeface="Helvetica Neue"/>
              </a:rPr>
              <a:t>There is an adjustment for variance when using mean imputation but as missingness increases, the bias increases.</a:t>
            </a:r>
          </a:p>
        </p:txBody>
      </p:sp>
      <p:sp>
        <p:nvSpPr>
          <p:cNvPr id="461" name="Shape 461"/>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29</a:t>
            </a:fld>
            <a:endParaRPr lang="en-US"/>
          </a:p>
        </p:txBody>
      </p:sp>
    </p:spTree>
    <p:extLst>
      <p:ext uri="{BB962C8B-B14F-4D97-AF65-F5344CB8AC3E}">
        <p14:creationId xmlns:p14="http://schemas.microsoft.com/office/powerpoint/2010/main" val="17409500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2" name="Shape 4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473" name="Shape 47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30</a:t>
            </a:fld>
            <a:endParaRPr lang="en-US"/>
          </a:p>
        </p:txBody>
      </p:sp>
    </p:spTree>
    <p:extLst>
      <p:ext uri="{BB962C8B-B14F-4D97-AF65-F5344CB8AC3E}">
        <p14:creationId xmlns:p14="http://schemas.microsoft.com/office/powerpoint/2010/main" val="682194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0874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9" name="Shape 5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03200" lvl="0" indent="0" rtl="0">
              <a:spcBef>
                <a:spcPts val="640"/>
              </a:spcBef>
              <a:buNone/>
            </a:pPr>
            <a:r>
              <a:rPr lang="en-US" sz="1000"/>
              <a:t>“informative observations” as per Goldstein 2016</a:t>
            </a:r>
          </a:p>
          <a:p>
            <a:pPr marL="342900" lvl="0" indent="-139700" rtl="0">
              <a:spcBef>
                <a:spcPts val="640"/>
              </a:spcBef>
              <a:buNone/>
            </a:pPr>
            <a:r>
              <a:rPr lang="en-US" sz="1000"/>
              <a:t>Gives the analysis method an idea of what’s real and what’s not</a:t>
            </a:r>
          </a:p>
          <a:p>
            <a:pPr marL="342900" lvl="0" indent="-139700" rtl="0">
              <a:spcBef>
                <a:spcPts val="640"/>
              </a:spcBef>
              <a:buNone/>
            </a:pPr>
            <a:r>
              <a:rPr lang="en-US" sz="1000"/>
              <a:t>Potentially could double the size of the feature space</a:t>
            </a:r>
          </a:p>
        </p:txBody>
      </p:sp>
      <p:sp>
        <p:nvSpPr>
          <p:cNvPr id="510" name="Shape 510"/>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31</a:t>
            </a:fld>
            <a:endParaRPr lang="en-US"/>
          </a:p>
        </p:txBody>
      </p:sp>
    </p:spTree>
    <p:extLst>
      <p:ext uri="{BB962C8B-B14F-4D97-AF65-F5344CB8AC3E}">
        <p14:creationId xmlns:p14="http://schemas.microsoft.com/office/powerpoint/2010/main" val="9265475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of these features are probably very-well correlated, meaning there is information in the other features that could be used to impute.</a:t>
            </a:r>
          </a:p>
          <a:p>
            <a:endParaRPr lang="en-US" baseline="0" dirty="0"/>
          </a:p>
          <a:p>
            <a:r>
              <a:rPr lang="en-US" baseline="0" dirty="0"/>
              <a:t>Also, biologically, there is no reason for the blood glucose levels of the patients to have information about one another, so column-mean imputation would be a poor choice. </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0907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171450" lvl="0" indent="-171450" rtl="0">
              <a:lnSpc>
                <a:spcPct val="146250"/>
              </a:lnSpc>
              <a:spcBef>
                <a:spcPts val="0"/>
              </a:spcBef>
              <a:buFont typeface="Arial" charset="0"/>
              <a:buChar char="•"/>
            </a:pPr>
            <a:r>
              <a:rPr lang="en-US" sz="1000" dirty="0">
                <a:solidFill>
                  <a:srgbClr val="212121"/>
                </a:solidFill>
                <a:highlight>
                  <a:srgbClr val="FFFFFF"/>
                </a:highlight>
                <a:latin typeface="Helvetica Neue"/>
                <a:ea typeface="Helvetica Neue"/>
                <a:cs typeface="Helvetica Neue"/>
                <a:sym typeface="Helvetica Neue"/>
              </a:rPr>
              <a:t>You might mention sparsity here. Everything gets worse when data is sparse.</a:t>
            </a:r>
          </a:p>
          <a:p>
            <a:pPr marL="171450" lvl="0" indent="-171450" rtl="0">
              <a:lnSpc>
                <a:spcPct val="146250"/>
              </a:lnSpc>
              <a:spcBef>
                <a:spcPts val="0"/>
              </a:spcBef>
              <a:buFont typeface="Arial" charset="0"/>
              <a:buChar char="•"/>
            </a:pPr>
            <a:r>
              <a:rPr lang="en-US" sz="1000" dirty="0">
                <a:solidFill>
                  <a:srgbClr val="212121"/>
                </a:solidFill>
                <a:highlight>
                  <a:srgbClr val="FFFFFF"/>
                </a:highlight>
                <a:latin typeface="Helvetica Neue"/>
                <a:ea typeface="Helvetica Neue"/>
                <a:cs typeface="Helvetica Neue"/>
                <a:sym typeface="Helvetica Neue"/>
              </a:rPr>
              <a:t>Things like propensity scores or other computed values (e.g. BMI) -&gt; Do you impute the values directly or impute each missing value use to compute the propensity score or BMI?</a:t>
            </a:r>
          </a:p>
          <a:p>
            <a:pPr lvl="0" rtl="0">
              <a:spcBef>
                <a:spcPts val="0"/>
              </a:spcBef>
              <a:buNone/>
            </a:pPr>
            <a:endParaRPr dirty="0"/>
          </a:p>
        </p:txBody>
      </p:sp>
      <p:sp>
        <p:nvSpPr>
          <p:cNvPr id="517" name="Shape 517"/>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33</a:t>
            </a:fld>
            <a:endParaRPr lang="en-US"/>
          </a:p>
        </p:txBody>
      </p:sp>
    </p:spTree>
    <p:extLst>
      <p:ext uri="{BB962C8B-B14F-4D97-AF65-F5344CB8AC3E}">
        <p14:creationId xmlns:p14="http://schemas.microsoft.com/office/powerpoint/2010/main" val="10808661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517" name="Shape 517"/>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34</a:t>
            </a:fld>
            <a:endParaRPr lang="en-US"/>
          </a:p>
        </p:txBody>
      </p:sp>
    </p:spTree>
    <p:extLst>
      <p:ext uri="{BB962C8B-B14F-4D97-AF65-F5344CB8AC3E}">
        <p14:creationId xmlns:p14="http://schemas.microsoft.com/office/powerpoint/2010/main" val="1080866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2525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166" name="Shape 166"/>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6</a:t>
            </a:fld>
            <a:endParaRPr lang="en-US"/>
          </a:p>
        </p:txBody>
      </p:sp>
    </p:spTree>
    <p:extLst>
      <p:ext uri="{BB962C8B-B14F-4D97-AF65-F5344CB8AC3E}">
        <p14:creationId xmlns:p14="http://schemas.microsoft.com/office/powerpoint/2010/main" val="345101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lvl="0" indent="0" rtl="0">
              <a:spcBef>
                <a:spcPts val="640"/>
              </a:spcBef>
              <a:buNone/>
            </a:pPr>
            <a:r>
              <a:rPr lang="en-US" sz="900" b="1" dirty="0">
                <a:highlight>
                  <a:srgbClr val="FFFFFF"/>
                </a:highlight>
                <a:latin typeface="Helvetica Neue"/>
                <a:ea typeface="Helvetica Neue"/>
                <a:cs typeface="Helvetica Neue"/>
                <a:sym typeface="Helvetica Neue"/>
              </a:rPr>
              <a:t>Results:</a:t>
            </a:r>
            <a:r>
              <a:rPr lang="en-US" sz="900" dirty="0">
                <a:highlight>
                  <a:srgbClr val="FFFFFF"/>
                </a:highlight>
                <a:latin typeface="Helvetica Neue"/>
                <a:ea typeface="Helvetica Neue"/>
                <a:cs typeface="Helvetica Neue"/>
                <a:sym typeface="Helvetica Neue"/>
              </a:rPr>
              <a:t> Overall, a significant proportion of the data required to automatically complete the SCOAP forms was not stored in structured computer-readable formats, with more than 75 percent of all data elements being classified as moderately complex or complex to extract. The distribution differed significantly between the health care systems studied.</a:t>
            </a:r>
          </a:p>
          <a:p>
            <a:pPr marL="0" lvl="0" indent="0" rtl="0">
              <a:spcBef>
                <a:spcPts val="640"/>
              </a:spcBef>
              <a:buNone/>
            </a:pPr>
            <a:r>
              <a:rPr lang="en-US" sz="900" dirty="0">
                <a:highlight>
                  <a:srgbClr val="FFFFFF"/>
                </a:highlight>
                <a:latin typeface="Helvetica Neue"/>
                <a:ea typeface="Helvetica Neue"/>
                <a:cs typeface="Helvetica Neue"/>
                <a:sym typeface="Helvetica Neue"/>
              </a:rPr>
              <a:t>FROM:</a:t>
            </a:r>
          </a:p>
          <a:p>
            <a:pPr marL="0" lvl="0" indent="0" rtl="0">
              <a:spcBef>
                <a:spcPts val="640"/>
              </a:spcBef>
              <a:buNone/>
            </a:pPr>
            <a:r>
              <a:rPr lang="en-US" sz="850" dirty="0" err="1">
                <a:highlight>
                  <a:srgbClr val="FFFFFF"/>
                </a:highlight>
                <a:latin typeface="Helvetica Neue"/>
                <a:ea typeface="Helvetica Neue"/>
                <a:cs typeface="Helvetica Neue"/>
                <a:sym typeface="Helvetica Neue"/>
              </a:rPr>
              <a:t>Capurro</a:t>
            </a:r>
            <a:r>
              <a:rPr lang="en-US" sz="850" dirty="0">
                <a:highlight>
                  <a:srgbClr val="FFFFFF"/>
                </a:highlight>
                <a:latin typeface="Helvetica Neue"/>
                <a:ea typeface="Helvetica Neue"/>
                <a:cs typeface="Helvetica Neue"/>
                <a:sym typeface="Helvetica Neue"/>
              </a:rPr>
              <a:t>, Daniel MD, PhD; </a:t>
            </a:r>
            <a:r>
              <a:rPr lang="en-US" sz="850" dirty="0" err="1">
                <a:highlight>
                  <a:srgbClr val="FFFFFF"/>
                </a:highlight>
                <a:latin typeface="Helvetica Neue"/>
                <a:ea typeface="Helvetica Neue"/>
                <a:cs typeface="Helvetica Neue"/>
                <a:sym typeface="Helvetica Neue"/>
              </a:rPr>
              <a:t>Yetisgen</a:t>
            </a:r>
            <a:r>
              <a:rPr lang="en-US" sz="850" dirty="0">
                <a:highlight>
                  <a:srgbClr val="FFFFFF"/>
                </a:highlight>
                <a:latin typeface="Helvetica Neue"/>
                <a:ea typeface="Helvetica Neue"/>
                <a:cs typeface="Helvetica Neue"/>
                <a:sym typeface="Helvetica Neue"/>
              </a:rPr>
              <a:t>, </a:t>
            </a:r>
            <a:r>
              <a:rPr lang="en-US" sz="850" dirty="0" err="1">
                <a:highlight>
                  <a:srgbClr val="FFFFFF"/>
                </a:highlight>
                <a:latin typeface="Helvetica Neue"/>
                <a:ea typeface="Helvetica Neue"/>
                <a:cs typeface="Helvetica Neue"/>
                <a:sym typeface="Helvetica Neue"/>
              </a:rPr>
              <a:t>Meliha</a:t>
            </a:r>
            <a:r>
              <a:rPr lang="en-US" sz="850" dirty="0">
                <a:highlight>
                  <a:srgbClr val="FFFFFF"/>
                </a:highlight>
                <a:latin typeface="Helvetica Neue"/>
                <a:ea typeface="Helvetica Neue"/>
                <a:cs typeface="Helvetica Neue"/>
                <a:sym typeface="Helvetica Neue"/>
              </a:rPr>
              <a:t> PhD; van Eaton, Erik MD; Black, Robert; and </a:t>
            </a:r>
            <a:r>
              <a:rPr lang="en-US" sz="850" dirty="0" err="1">
                <a:highlight>
                  <a:srgbClr val="FFFFFF"/>
                </a:highlight>
                <a:latin typeface="Helvetica Neue"/>
                <a:ea typeface="Helvetica Neue"/>
                <a:cs typeface="Helvetica Neue"/>
                <a:sym typeface="Helvetica Neue"/>
              </a:rPr>
              <a:t>Tarczy-Hornoch</a:t>
            </a:r>
            <a:r>
              <a:rPr lang="en-US" sz="850" dirty="0">
                <a:highlight>
                  <a:srgbClr val="FFFFFF"/>
                </a:highlight>
                <a:latin typeface="Helvetica Neue"/>
                <a:ea typeface="Helvetica Neue"/>
                <a:cs typeface="Helvetica Neue"/>
                <a:sym typeface="Helvetica Neue"/>
              </a:rPr>
              <a:t>, Peter MD (2014) "Availability of Structured and Unstructured Clinical Data for Comparative Effectiveness Research and Quality Improvement: A Multi-Site Assessment.,"</a:t>
            </a:r>
            <a:r>
              <a:rPr lang="en-US" sz="850" i="1" dirty="0" err="1">
                <a:highlight>
                  <a:srgbClr val="FFFFFF"/>
                </a:highlight>
                <a:latin typeface="Helvetica Neue"/>
                <a:ea typeface="Helvetica Neue"/>
                <a:cs typeface="Helvetica Neue"/>
                <a:sym typeface="Helvetica Neue"/>
              </a:rPr>
              <a:t>eGEMs</a:t>
            </a:r>
            <a:r>
              <a:rPr lang="en-US" sz="850" i="1" dirty="0">
                <a:highlight>
                  <a:srgbClr val="FFFFFF"/>
                </a:highlight>
                <a:latin typeface="Helvetica Neue"/>
                <a:ea typeface="Helvetica Neue"/>
                <a:cs typeface="Helvetica Neue"/>
                <a:sym typeface="Helvetica Neue"/>
              </a:rPr>
              <a:t> (Generating Evidence &amp; Methods to improve patient outcomes)</a:t>
            </a:r>
            <a:r>
              <a:rPr lang="en-US" sz="850" dirty="0">
                <a:highlight>
                  <a:srgbClr val="FFFFFF"/>
                </a:highlight>
                <a:latin typeface="Helvetica Neue"/>
                <a:ea typeface="Helvetica Neue"/>
                <a:cs typeface="Helvetica Neue"/>
                <a:sym typeface="Helvetica Neue"/>
              </a:rPr>
              <a:t>: Vol. 2: </a:t>
            </a:r>
            <a:r>
              <a:rPr lang="en-US" sz="850" dirty="0" err="1">
                <a:highlight>
                  <a:srgbClr val="FFFFFF"/>
                </a:highlight>
                <a:latin typeface="Helvetica Neue"/>
                <a:ea typeface="Helvetica Neue"/>
                <a:cs typeface="Helvetica Neue"/>
                <a:sym typeface="Helvetica Neue"/>
              </a:rPr>
              <a:t>Iss</a:t>
            </a:r>
            <a:r>
              <a:rPr lang="en-US" sz="850" dirty="0">
                <a:highlight>
                  <a:srgbClr val="FFFFFF"/>
                </a:highlight>
                <a:latin typeface="Helvetica Neue"/>
                <a:ea typeface="Helvetica Neue"/>
                <a:cs typeface="Helvetica Neue"/>
                <a:sym typeface="Helvetica Neue"/>
              </a:rPr>
              <a:t>. 1, Article 11. </a:t>
            </a:r>
          </a:p>
          <a:p>
            <a:pPr lvl="0" rtl="0">
              <a:lnSpc>
                <a:spcPct val="158823"/>
              </a:lnSpc>
              <a:spcBef>
                <a:spcPts val="0"/>
              </a:spcBef>
              <a:buNone/>
            </a:pPr>
            <a:r>
              <a:rPr lang="en-US" sz="850" dirty="0">
                <a:highlight>
                  <a:srgbClr val="FFFFFF"/>
                </a:highlight>
                <a:latin typeface="Helvetica Neue"/>
                <a:ea typeface="Helvetica Neue"/>
                <a:cs typeface="Helvetica Neue"/>
                <a:sym typeface="Helvetica Neue"/>
              </a:rPr>
              <a:t>DOI: </a:t>
            </a:r>
            <a:r>
              <a:rPr lang="en-US" sz="850" u="sng" dirty="0">
                <a:solidFill>
                  <a:srgbClr val="003E52"/>
                </a:solidFill>
                <a:highlight>
                  <a:srgbClr val="FFFFFF"/>
                </a:highlight>
                <a:latin typeface="Helvetica Neue"/>
                <a:ea typeface="Helvetica Neue"/>
                <a:cs typeface="Helvetica Neue"/>
                <a:sym typeface="Helvetica Neue"/>
                <a:hlinkClick r:id="rId3"/>
              </a:rPr>
              <a:t>http://dx.doi.org/10.13063/2327-9214.1079</a:t>
            </a:r>
          </a:p>
          <a:p>
            <a:pPr marL="0" lvl="0" indent="0" rtl="0">
              <a:spcBef>
                <a:spcPts val="640"/>
              </a:spcBef>
              <a:buNone/>
            </a:pPr>
            <a:r>
              <a:rPr lang="en-US" sz="850" dirty="0">
                <a:highlight>
                  <a:srgbClr val="FFFFFF"/>
                </a:highlight>
                <a:latin typeface="Helvetica Neue"/>
                <a:ea typeface="Helvetica Neue"/>
                <a:cs typeface="Helvetica Neue"/>
                <a:sym typeface="Helvetica Neue"/>
              </a:rPr>
              <a:t>Available at: http://</a:t>
            </a:r>
            <a:r>
              <a:rPr lang="en-US" sz="850" dirty="0" err="1">
                <a:highlight>
                  <a:srgbClr val="FFFFFF"/>
                </a:highlight>
                <a:latin typeface="Helvetica Neue"/>
                <a:ea typeface="Helvetica Neue"/>
                <a:cs typeface="Helvetica Neue"/>
                <a:sym typeface="Helvetica Neue"/>
              </a:rPr>
              <a:t>repository.edm-forum.org</a:t>
            </a:r>
            <a:r>
              <a:rPr lang="en-US" sz="850" dirty="0">
                <a:highlight>
                  <a:srgbClr val="FFFFFF"/>
                </a:highlight>
                <a:latin typeface="Helvetica Neue"/>
                <a:ea typeface="Helvetica Neue"/>
                <a:cs typeface="Helvetica Neue"/>
                <a:sym typeface="Helvetica Neue"/>
              </a:rPr>
              <a:t>/</a:t>
            </a:r>
            <a:r>
              <a:rPr lang="en-US" sz="850" dirty="0" err="1">
                <a:highlight>
                  <a:srgbClr val="FFFFFF"/>
                </a:highlight>
                <a:latin typeface="Helvetica Neue"/>
                <a:ea typeface="Helvetica Neue"/>
                <a:cs typeface="Helvetica Neue"/>
                <a:sym typeface="Helvetica Neue"/>
              </a:rPr>
              <a:t>egems</a:t>
            </a:r>
            <a:r>
              <a:rPr lang="en-US" sz="850" dirty="0">
                <a:highlight>
                  <a:srgbClr val="FFFFFF"/>
                </a:highlight>
                <a:latin typeface="Helvetica Neue"/>
                <a:ea typeface="Helvetica Neue"/>
                <a:cs typeface="Helvetica Neue"/>
                <a:sym typeface="Helvetica Neue"/>
              </a:rPr>
              <a:t>/vol2/iss1/11</a:t>
            </a:r>
          </a:p>
        </p:txBody>
      </p:sp>
      <p:sp>
        <p:nvSpPr>
          <p:cNvPr id="177" name="Shape 177"/>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7</a:t>
            </a:fld>
            <a:endParaRPr lang="en-US"/>
          </a:p>
        </p:txBody>
      </p:sp>
    </p:spTree>
    <p:extLst>
      <p:ext uri="{BB962C8B-B14F-4D97-AF65-F5344CB8AC3E}">
        <p14:creationId xmlns:p14="http://schemas.microsoft.com/office/powerpoint/2010/main" val="373102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144" name="Shape 14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8</a:t>
            </a:fld>
            <a:endParaRPr lang="en-US"/>
          </a:p>
        </p:txBody>
      </p:sp>
    </p:spTree>
    <p:extLst>
      <p:ext uri="{BB962C8B-B14F-4D97-AF65-F5344CB8AC3E}">
        <p14:creationId xmlns:p14="http://schemas.microsoft.com/office/powerpoint/2010/main" val="1533907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124" name="Shape 12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9</a:t>
            </a:fld>
            <a:endParaRPr lang="en-US"/>
          </a:p>
        </p:txBody>
      </p:sp>
    </p:spTree>
    <p:extLst>
      <p:ext uri="{BB962C8B-B14F-4D97-AF65-F5344CB8AC3E}">
        <p14:creationId xmlns:p14="http://schemas.microsoft.com/office/powerpoint/2010/main" val="9519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This is the first (or zeroth) step to making a dataset, and most people don’t think about it, they do it implicitly almost always it’s a patient. Want to group patients, or see if patients who took a drug were more likely to get an ADE, or predict if a patient will die, or find the right treatment for a patient</a:t>
            </a:r>
          </a:p>
          <a:p>
            <a:pPr lvl="0">
              <a:spcBef>
                <a:spcPts val="0"/>
              </a:spcBef>
              <a:buNone/>
            </a:pPr>
            <a:endParaRPr lang="en-US" dirty="0"/>
          </a:p>
          <a:p>
            <a:pPr lvl="0">
              <a:spcBef>
                <a:spcPts val="0"/>
              </a:spcBef>
              <a:buNone/>
            </a:pPr>
            <a:r>
              <a:rPr lang="en-US" dirty="0"/>
              <a:t>Need a vector representation of the patient to make a </a:t>
            </a:r>
            <a:r>
              <a:rPr lang="en-US" dirty="0" err="1"/>
              <a:t>dataframe</a:t>
            </a:r>
            <a:endParaRPr lang="en-US" dirty="0"/>
          </a:p>
          <a:p>
            <a:pPr lvl="0">
              <a:spcBef>
                <a:spcPts val="0"/>
              </a:spcBef>
              <a:buNone/>
            </a:pPr>
            <a:endParaRPr dirty="0"/>
          </a:p>
        </p:txBody>
      </p:sp>
      <p:sp>
        <p:nvSpPr>
          <p:cNvPr id="188" name="Shape 188"/>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a:t>
            </a:fld>
            <a:endParaRPr lang="en-US"/>
          </a:p>
        </p:txBody>
      </p:sp>
    </p:spTree>
    <p:extLst>
      <p:ext uri="{BB962C8B-B14F-4D97-AF65-F5344CB8AC3E}">
        <p14:creationId xmlns:p14="http://schemas.microsoft.com/office/powerpoint/2010/main" val="11909380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1143000"/>
            <a:ext cx="7772400" cy="1470024"/>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371600" y="2898775"/>
            <a:ext cx="6400799" cy="1066799"/>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pic>
        <p:nvPicPr>
          <p:cNvPr id="21" name="Shape 21" descr="C:\Users\nigam\Downloads\som_logo_dk2400.jpg"/>
          <p:cNvPicPr preferRelativeResize="0"/>
          <p:nvPr/>
        </p:nvPicPr>
        <p:blipFill rotWithShape="1">
          <a:blip r:embed="rId2">
            <a:alphaModFix/>
          </a:blip>
          <a:srcRect b="38303"/>
          <a:stretch/>
        </p:blipFill>
        <p:spPr>
          <a:xfrm>
            <a:off x="1364337" y="4887685"/>
            <a:ext cx="6422570" cy="128451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9"/>
        <p:cNvGrpSpPr/>
        <p:nvPr/>
      </p:nvGrpSpPr>
      <p:grpSpPr>
        <a:xfrm>
          <a:off x="0" y="0"/>
          <a:ext cx="0" cy="0"/>
          <a:chOff x="0" y="0"/>
          <a:chExt cx="0" cy="0"/>
        </a:xfrm>
      </p:grpSpPr>
      <p:sp>
        <p:nvSpPr>
          <p:cNvPr id="80" name="Shape 80"/>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1" name="Shape 81"/>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4" name="Shape 8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0"/>
        <p:cNvGrpSpPr/>
        <p:nvPr/>
      </p:nvGrpSpPr>
      <p:grpSpPr>
        <a:xfrm>
          <a:off x="0" y="0"/>
          <a:ext cx="0" cy="0"/>
          <a:chOff x="0" y="0"/>
          <a:chExt cx="0" cy="0"/>
        </a:xfrm>
      </p:grpSpPr>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20832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2"/>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457182" indent="0" algn="ctr">
              <a:buNone/>
              <a:defRPr>
                <a:solidFill>
                  <a:schemeClr val="tx1">
                    <a:tint val="75000"/>
                  </a:schemeClr>
                </a:solidFill>
              </a:defRPr>
            </a:lvl2pPr>
            <a:lvl3pPr marL="914364"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1"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10/7/24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pic>
        <p:nvPicPr>
          <p:cNvPr id="8" name="Picture 4" descr="C:\Users\nigam\Downloads\som_logo_dk2400.jpg"/>
          <p:cNvPicPr>
            <a:picLocks noChangeAspect="1" noChangeArrowheads="1"/>
          </p:cNvPicPr>
          <p:nvPr userDrawn="1"/>
        </p:nvPicPr>
        <p:blipFill>
          <a:blip r:embed="rId2" cstate="print"/>
          <a:srcRect b="38303"/>
          <a:stretch>
            <a:fillRect/>
          </a:stretch>
        </p:blipFill>
        <p:spPr bwMode="auto">
          <a:xfrm>
            <a:off x="1364341" y="4887686"/>
            <a:ext cx="6422571" cy="1284514"/>
          </a:xfrm>
          <a:prstGeom prst="rect">
            <a:avLst/>
          </a:prstGeom>
          <a:noFill/>
        </p:spPr>
      </p:pic>
    </p:spTree>
    <p:extLst>
      <p:ext uri="{BB962C8B-B14F-4D97-AF65-F5344CB8AC3E}">
        <p14:creationId xmlns:p14="http://schemas.microsoft.com/office/powerpoint/2010/main" val="19306966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10/7/24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3549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90" y="2362200"/>
            <a:ext cx="7772400" cy="1362076"/>
          </a:xfrm>
          <a:solidFill>
            <a:srgbClr val="FFFF99"/>
          </a:solidFill>
        </p:spPr>
        <p:txBody>
          <a:bodyPr anchor="t"/>
          <a:lstStyle>
            <a:lvl1pPr algn="l">
              <a:defRPr sz="4000" b="1" cap="none" baseline="0"/>
            </a:lvl1pPr>
          </a:lstStyle>
          <a:p>
            <a:r>
              <a:rPr lang="en-US" dirty="0"/>
              <a:t>Click to edit Master title style</a:t>
            </a:r>
          </a:p>
        </p:txBody>
      </p:sp>
      <p:sp>
        <p:nvSpPr>
          <p:cNvPr id="3" name="Text Placeholder 2"/>
          <p:cNvSpPr>
            <a:spLocks noGrp="1"/>
          </p:cNvSpPr>
          <p:nvPr>
            <p:ph type="body" idx="1"/>
          </p:nvPr>
        </p:nvSpPr>
        <p:spPr>
          <a:xfrm>
            <a:off x="722313" y="3744913"/>
            <a:ext cx="7772400" cy="1500187"/>
          </a:xfr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10/7/24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35750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solidFill>
              </a:rPr>
              <a:pPr/>
              <a:t>10/7/24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931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5"/>
            <a:ext cx="4040188"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535115"/>
            <a:ext cx="4041775"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solidFill>
              </a:rPr>
              <a:pPr/>
              <a:t>10/7/24</a:t>
            </a:fld>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41331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solidFill>
              </a:rPr>
              <a:pPr/>
              <a:t>10/7/24</a:t>
            </a:fld>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32383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solidFill>
              </a:rPr>
              <a:pPr/>
              <a:t>10/7/24</a:t>
            </a:fld>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913876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52"/>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4" y="1435102"/>
            <a:ext cx="3008313" cy="4691063"/>
          </a:xfr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solidFill>
              </a:rPr>
              <a:pPr/>
              <a:t>10/7/24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80112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4" name="Shape 24"/>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solidFill>
              </a:rPr>
              <a:pPr/>
              <a:t>10/7/24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238339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10/7/24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8672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10/7/24</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221744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smtClean="0"/>
            </a:lvl1pPr>
          </a:lstStyle>
          <a:p>
            <a:pPr>
              <a:defRPr/>
            </a:pPr>
            <a:fld id="{A00B8089-83FB-46D0-BB63-26A686078AFE}" type="datetimeFigureOut">
              <a:rPr lang="en-US"/>
              <a:pPr>
                <a:defRPr/>
              </a:pPr>
              <a:t>10/7/24</a:t>
            </a:fld>
            <a:endParaRPr lang="en-US"/>
          </a:p>
        </p:txBody>
      </p:sp>
      <p:sp>
        <p:nvSpPr>
          <p:cNvPr id="4" name="Footer Placeholder 4"/>
          <p:cNvSpPr>
            <a:spLocks noGrp="1"/>
          </p:cNvSpPr>
          <p:nvPr>
            <p:ph type="ftr" sz="quarter" idx="11"/>
          </p:nvPr>
        </p:nvSpPr>
        <p:spPr/>
        <p:txBody>
          <a:bodyPr/>
          <a:lstStyle>
            <a:lvl1pPr>
              <a:defRPr smtClean="0"/>
            </a:lvl1pPr>
          </a:lstStyle>
          <a:p>
            <a:pPr>
              <a:defRPr/>
            </a:pPr>
            <a:endParaRPr lang="en-US"/>
          </a:p>
        </p:txBody>
      </p:sp>
      <p:sp>
        <p:nvSpPr>
          <p:cNvPr id="5" name="Slide Number Placeholder 5"/>
          <p:cNvSpPr>
            <a:spLocks noGrp="1"/>
          </p:cNvSpPr>
          <p:nvPr>
            <p:ph type="sldNum" sz="quarter" idx="12"/>
          </p:nvPr>
        </p:nvSpPr>
        <p:spPr/>
        <p:txBody>
          <a:bodyPr/>
          <a:lstStyle>
            <a:lvl1pPr>
              <a:defRPr smtClean="0"/>
            </a:lvl1pPr>
          </a:lstStyle>
          <a:p>
            <a:pPr>
              <a:defRPr/>
            </a:pPr>
            <a:fld id="{E98FA5D8-AEAA-45B5-9CAE-AFD176E8977A}" type="slidenum">
              <a:rPr lang="en-US"/>
              <a:pPr>
                <a:defRPr/>
              </a:pPr>
              <a:t>‹#›</a:t>
            </a:fld>
            <a:endParaRPr lang="en-US"/>
          </a:p>
        </p:txBody>
      </p:sp>
    </p:spTree>
    <p:extLst>
      <p:ext uri="{BB962C8B-B14F-4D97-AF65-F5344CB8AC3E}">
        <p14:creationId xmlns:p14="http://schemas.microsoft.com/office/powerpoint/2010/main" val="938191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 Bullets">
    <p:spTree>
      <p:nvGrpSpPr>
        <p:cNvPr id="1" name=""/>
        <p:cNvGrpSpPr/>
        <p:nvPr/>
      </p:nvGrpSpPr>
      <p:grpSpPr>
        <a:xfrm>
          <a:off x="0" y="0"/>
          <a:ext cx="0" cy="0"/>
          <a:chOff x="0" y="0"/>
          <a:chExt cx="0" cy="0"/>
        </a:xfrm>
      </p:grpSpPr>
      <p:sp>
        <p:nvSpPr>
          <p:cNvPr id="13" name="Content Placeholder 2"/>
          <p:cNvSpPr>
            <a:spLocks noGrp="1"/>
          </p:cNvSpPr>
          <p:nvPr>
            <p:ph idx="1" hasCustomPrompt="1"/>
          </p:nvPr>
        </p:nvSpPr>
        <p:spPr>
          <a:xfrm>
            <a:off x="341651" y="1099274"/>
            <a:ext cx="8448603" cy="5292084"/>
          </a:xfrm>
        </p:spPr>
        <p:txBody>
          <a:bodyPr/>
          <a:lstStyle>
            <a:lvl1pPr marL="228590" indent="-228590">
              <a:buClr>
                <a:srgbClr val="4C2A78"/>
              </a:buClr>
              <a:buSzPct val="75000"/>
              <a:buFont typeface="Courier New" charset="0"/>
              <a:buChar char="o"/>
              <a:defRPr sz="2000">
                <a:latin typeface="Arial" charset="0"/>
                <a:ea typeface="Arial" charset="0"/>
                <a:cs typeface="Arial" charset="0"/>
              </a:defRPr>
            </a:lvl1pPr>
            <a:lvl2pPr marL="685772" indent="-228590">
              <a:buClr>
                <a:srgbClr val="4C2A78"/>
              </a:buClr>
              <a:buFont typeface="Arial" charset="0"/>
              <a:buChar char="•"/>
              <a:defRPr sz="1800">
                <a:latin typeface="Arial" charset="0"/>
                <a:ea typeface="Arial" charset="0"/>
                <a:cs typeface="Arial" charset="0"/>
              </a:defRPr>
            </a:lvl2pPr>
            <a:lvl3pPr marL="1142954" indent="-228590">
              <a:buClr>
                <a:srgbClr val="4C2A78"/>
              </a:buClr>
              <a:buFont typeface="Wingdings" charset="2"/>
              <a:buChar char="Ø"/>
              <a:defRPr sz="1600">
                <a:latin typeface="Arial" charset="0"/>
                <a:ea typeface="Arial" charset="0"/>
                <a:cs typeface="Arial" charset="0"/>
              </a:defRPr>
            </a:lvl3pPr>
            <a:lvl4pPr marL="1600136" indent="-228590">
              <a:buClr>
                <a:srgbClr val="4C2A78"/>
              </a:buClr>
              <a:buFont typeface="Wingdings" charset="2"/>
              <a:buChar char="§"/>
              <a:defRPr sz="1400">
                <a:latin typeface="Arial" charset="0"/>
                <a:ea typeface="Arial" charset="0"/>
                <a:cs typeface="Arial" charset="0"/>
              </a:defRPr>
            </a:lvl4pPr>
            <a:lvl5pPr marL="2057317" indent="-228590">
              <a:buClr>
                <a:srgbClr val="4C2A78"/>
              </a:buClr>
              <a:buFont typeface="Arial" charset="0"/>
              <a:buChar char="•"/>
              <a:defRPr sz="1200">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Rectangle 17"/>
          <p:cNvSpPr/>
          <p:nvPr userDrawn="1"/>
        </p:nvSpPr>
        <p:spPr>
          <a:xfrm rot="10800000">
            <a:off x="1274821" y="6561096"/>
            <a:ext cx="7869179" cy="130075"/>
          </a:xfrm>
          <a:prstGeom prst="rect">
            <a:avLst/>
          </a:prstGeom>
          <a:gradFill>
            <a:gsLst>
              <a:gs pos="63000">
                <a:srgbClr val="3C8183"/>
              </a:gs>
              <a:gs pos="39000">
                <a:srgbClr val="4C2A78"/>
              </a:gs>
              <a:gs pos="19000">
                <a:srgbClr val="691245"/>
              </a:gs>
              <a:gs pos="100000">
                <a:srgbClr val="E4C65E"/>
              </a:gs>
              <a:gs pos="80000">
                <a:srgbClr val="74CCCF"/>
              </a:gs>
              <a:gs pos="0">
                <a:srgbClr val="064159"/>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6185" y="6560988"/>
            <a:ext cx="965015" cy="130075"/>
          </a:xfrm>
          <a:prstGeom prst="rect">
            <a:avLst/>
          </a:prstGeom>
        </p:spPr>
      </p:pic>
      <p:sp>
        <p:nvSpPr>
          <p:cNvPr id="21" name="Rectangle 20"/>
          <p:cNvSpPr/>
          <p:nvPr userDrawn="1"/>
        </p:nvSpPr>
        <p:spPr>
          <a:xfrm>
            <a:off x="4" y="2"/>
            <a:ext cx="186185" cy="1021081"/>
          </a:xfrm>
          <a:prstGeom prst="rect">
            <a:avLst/>
          </a:prstGeom>
          <a:gradFill flip="none" rotWithShape="1">
            <a:gsLst>
              <a:gs pos="63000">
                <a:srgbClr val="3C8183"/>
              </a:gs>
              <a:gs pos="39000">
                <a:srgbClr val="4C2A78"/>
              </a:gs>
              <a:gs pos="19000">
                <a:srgbClr val="691245"/>
              </a:gs>
              <a:gs pos="100000">
                <a:srgbClr val="E4C65E"/>
              </a:gs>
              <a:gs pos="80000">
                <a:srgbClr val="74CCCF"/>
              </a:gs>
              <a:gs pos="0">
                <a:srgbClr val="06415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p>
        </p:txBody>
      </p:sp>
      <p:sp>
        <p:nvSpPr>
          <p:cNvPr id="7" name="Title 1"/>
          <p:cNvSpPr>
            <a:spLocks noGrp="1"/>
          </p:cNvSpPr>
          <p:nvPr>
            <p:ph type="title" hasCustomPrompt="1"/>
          </p:nvPr>
        </p:nvSpPr>
        <p:spPr>
          <a:xfrm>
            <a:off x="341651" y="0"/>
            <a:ext cx="8448603" cy="1021080"/>
          </a:xfrm>
        </p:spPr>
        <p:txBody>
          <a:bodyPr>
            <a:normAutofit/>
          </a:bodyPr>
          <a:lstStyle>
            <a:lvl1pPr algn="l">
              <a:defRPr sz="3500" b="1" i="0" spc="300">
                <a:solidFill>
                  <a:schemeClr val="bg1">
                    <a:lumMod val="50000"/>
                  </a:schemeClr>
                </a:solidFill>
                <a:latin typeface="Palatino Linotype" charset="0"/>
                <a:ea typeface="Palatino Linotype" charset="0"/>
                <a:cs typeface="Palatino Linotype" charset="0"/>
              </a:defRPr>
            </a:lvl1pPr>
          </a:lstStyle>
          <a:p>
            <a:r>
              <a:rPr lang="en-US" dirty="0"/>
              <a:t>Click To Edit Master Title Style </a:t>
            </a:r>
          </a:p>
        </p:txBody>
      </p:sp>
    </p:spTree>
    <p:extLst>
      <p:ext uri="{BB962C8B-B14F-4D97-AF65-F5344CB8AC3E}">
        <p14:creationId xmlns:p14="http://schemas.microsoft.com/office/powerpoint/2010/main" val="12444345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PICI image slide">
    <p:spTree>
      <p:nvGrpSpPr>
        <p:cNvPr id="1" name=""/>
        <p:cNvGrpSpPr/>
        <p:nvPr/>
      </p:nvGrpSpPr>
      <p:grpSpPr>
        <a:xfrm>
          <a:off x="0" y="0"/>
          <a:ext cx="0" cy="0"/>
          <a:chOff x="0" y="0"/>
          <a:chExt cx="0" cy="0"/>
        </a:xfrm>
      </p:grpSpPr>
      <p:sp>
        <p:nvSpPr>
          <p:cNvPr id="7" name="Rectangle 6"/>
          <p:cNvSpPr/>
          <p:nvPr userDrawn="1"/>
        </p:nvSpPr>
        <p:spPr>
          <a:xfrm rot="10800000">
            <a:off x="1274821" y="6561096"/>
            <a:ext cx="7869179" cy="130075"/>
          </a:xfrm>
          <a:prstGeom prst="rect">
            <a:avLst/>
          </a:prstGeom>
          <a:gradFill>
            <a:gsLst>
              <a:gs pos="63000">
                <a:srgbClr val="3C8183"/>
              </a:gs>
              <a:gs pos="39000">
                <a:srgbClr val="4C2A78"/>
              </a:gs>
              <a:gs pos="19000">
                <a:srgbClr val="691245"/>
              </a:gs>
              <a:gs pos="100000">
                <a:srgbClr val="E4C65E"/>
              </a:gs>
              <a:gs pos="80000">
                <a:srgbClr val="74CCCF"/>
              </a:gs>
              <a:gs pos="0">
                <a:srgbClr val="064159"/>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6185" y="6560988"/>
            <a:ext cx="965015" cy="130075"/>
          </a:xfrm>
          <a:prstGeom prst="rect">
            <a:avLst/>
          </a:prstGeom>
        </p:spPr>
      </p:pic>
    </p:spTree>
    <p:extLst>
      <p:ext uri="{BB962C8B-B14F-4D97-AF65-F5344CB8AC3E}">
        <p14:creationId xmlns:p14="http://schemas.microsoft.com/office/powerpoint/2010/main" val="41041839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685800" y="1143000"/>
            <a:ext cx="7772400" cy="1470024"/>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8" name="Shape 58"/>
          <p:cNvSpPr txBox="1">
            <a:spLocks noGrp="1"/>
          </p:cNvSpPr>
          <p:nvPr>
            <p:ph type="subTitle" idx="1"/>
          </p:nvPr>
        </p:nvSpPr>
        <p:spPr>
          <a:xfrm>
            <a:off x="1371600" y="2898775"/>
            <a:ext cx="6400799" cy="1066799"/>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59" name="Shape 5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pic>
        <p:nvPicPr>
          <p:cNvPr id="62" name="Shape 62" descr="C:\Users\nigam\Downloads\som_logo_dk2400.jpg"/>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1872336" y="4916714"/>
            <a:ext cx="5486399" cy="1097541"/>
          </a:xfrm>
          <a:prstGeom prst="rect">
            <a:avLst/>
          </a:prstGeom>
          <a:noFill/>
          <a:ln>
            <a:noFill/>
          </a:ln>
        </p:spPr>
      </p:pic>
    </p:spTree>
    <p:extLst>
      <p:ext uri="{BB962C8B-B14F-4D97-AF65-F5344CB8AC3E}">
        <p14:creationId xmlns:p14="http://schemas.microsoft.com/office/powerpoint/2010/main" val="36294543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5" name="Shape 65"/>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336550" algn="l" rtl="0">
              <a:spcBef>
                <a:spcPts val="640"/>
              </a:spcBef>
              <a:buClr>
                <a:schemeClr val="dk1"/>
              </a:buClr>
              <a:buSzPct val="100000"/>
              <a:buFont typeface="Arial"/>
              <a:buChar char="•"/>
              <a:tabLst/>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66" name="Shape 6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28839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1" name="Shape 7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3384494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720089" y="2362200"/>
            <a:ext cx="7772400" cy="1362075"/>
          </a:xfrm>
          <a:prstGeom prst="rect">
            <a:avLst/>
          </a:prstGeom>
          <a:solidFill>
            <a:srgbClr val="FFFF99"/>
          </a:solid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body" idx="1"/>
          </p:nvPr>
        </p:nvSpPr>
        <p:spPr>
          <a:xfrm>
            <a:off x="722312" y="3744912"/>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778001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4" name="Shape 3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0"/>
        <p:cNvGrpSpPr/>
        <p:nvPr/>
      </p:nvGrpSpPr>
      <p:grpSpPr>
        <a:xfrm>
          <a:off x="0" y="0"/>
          <a:ext cx="0" cy="0"/>
          <a:chOff x="0" y="0"/>
          <a:chExt cx="0" cy="0"/>
        </a:xfrm>
      </p:grpSpPr>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7461914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6" name="Shape 86"/>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8" name="Shape 8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0" name="Shape 9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818565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3" name="Shape 93"/>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95" name="Shape 95"/>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96" name="Shape 96"/>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97" name="Shape 9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8" name="Shape 9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9" name="Shape 9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882405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2" name="Shape 102"/>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04" name="Shape 10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5" name="Shape 10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6" name="Shape 10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3765671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9" name="Shape 109"/>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2" name="Shape 11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3" name="Shape 11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5052315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6" name="Shape 116"/>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9" name="Shape 11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867572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2" name="Shape 122"/>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4" name="Shape 12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5" name="Shape 12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751752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lstStyle>
            <a:lvl1pPr marL="0" marR="0" lvl="0" indent="0" algn="ctr" rtl="0">
              <a:spcBef>
                <a:spcPts val="0"/>
              </a:spcBef>
              <a:buClr>
                <a:schemeClr val="dk1"/>
              </a:buClr>
              <a:buFont typeface="Arial"/>
              <a:buNone/>
              <a:defRPr sz="44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99" name="Shape 99"/>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marL="342900" marR="0" lvl="0" indent="-139700" algn="l" rtl="0">
              <a:spcBef>
                <a:spcPts val="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0" name="Shape 100"/>
          <p:cNvSpPr txBox="1">
            <a:spLocks noGrp="1"/>
          </p:cNvSpPr>
          <p:nvPr>
            <p:ph type="sldNum" idx="12"/>
          </p:nvPr>
        </p:nvSpPr>
        <p:spPr>
          <a:xfrm>
            <a:off x="8472457" y="6217621"/>
            <a:ext cx="548700" cy="5247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extLst>
      <p:ext uri="{BB962C8B-B14F-4D97-AF65-F5344CB8AC3E}">
        <p14:creationId xmlns:p14="http://schemas.microsoft.com/office/powerpoint/2010/main" val="499727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720089" y="2362200"/>
            <a:ext cx="7772400" cy="1362075"/>
          </a:xfrm>
          <a:prstGeom prst="rect">
            <a:avLst/>
          </a:prstGeom>
          <a:solidFill>
            <a:srgbClr val="FFFF99"/>
          </a:solid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722312" y="3744912"/>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40" name="Shape 4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5" name="Shape 45"/>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2" name="Shape 52"/>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1" name="Shape 61"/>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8" name="Shape 68"/>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5" name="Shape 75"/>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686800" cy="11430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3"/>
            <a:ext cx="2133600" cy="365125"/>
          </a:xfrm>
          <a:prstGeom prst="rect">
            <a:avLst/>
          </a:prstGeom>
        </p:spPr>
        <p:txBody>
          <a:bodyPr vert="horz" lIns="91440" tIns="45720" rIns="91440" bIns="45720" rtlCol="0" anchor="ctr"/>
          <a:lstStyle>
            <a:lvl1pPr algn="l">
              <a:defRPr sz="1200">
                <a:solidFill>
                  <a:schemeClr val="tx1"/>
                </a:solidFill>
              </a:defRPr>
            </a:lvl1pPr>
          </a:lstStyle>
          <a:p>
            <a:fld id="{1D8BD707-D9CF-40AE-B4C6-C98DA3205C09}" type="datetimeFigureOut">
              <a:rPr lang="en-US" smtClean="0">
                <a:solidFill>
                  <a:prstClr val="black"/>
                </a:solidFill>
              </a:rPr>
              <a:pPr/>
              <a:t>10/7/24</a:t>
            </a:fld>
            <a:endParaRPr lang="en-US" dirty="0">
              <a:solidFill>
                <a:prstClr val="black"/>
              </a:solidFill>
            </a:endParaRPr>
          </a:p>
        </p:txBody>
      </p:sp>
      <p:sp>
        <p:nvSpPr>
          <p:cNvPr id="5" name="Footer Placeholder 4"/>
          <p:cNvSpPr>
            <a:spLocks noGrp="1"/>
          </p:cNvSpPr>
          <p:nvPr>
            <p:ph type="ftr" sz="quarter" idx="3"/>
          </p:nvPr>
        </p:nvSpPr>
        <p:spPr>
          <a:xfrm>
            <a:off x="3124200" y="6356353"/>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338117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Lst>
  <p:txStyles>
    <p:titleStyle>
      <a:lvl1pPr algn="l" defTabSz="914364" rtl="0" eaLnBrk="1" latinLnBrk="0" hangingPunct="1">
        <a:spcBef>
          <a:spcPct val="0"/>
        </a:spcBef>
        <a:buNone/>
        <a:defRPr sz="4400" kern="1200">
          <a:solidFill>
            <a:schemeClr val="tx1"/>
          </a:solidFill>
          <a:latin typeface="+mj-lt"/>
          <a:ea typeface="+mj-ea"/>
          <a:cs typeface="+mj-cs"/>
        </a:defRPr>
      </a:lvl1pPr>
    </p:titleStyle>
    <p:bodyStyle>
      <a:lvl1pPr marL="342887" indent="-342887" algn="l" defTabSz="914364"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20" indent="-285738" algn="l" defTabSz="914364"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54" indent="-228590" algn="l" defTabSz="914364"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36"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17"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99"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4"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2" name="Shape 52"/>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363847540"/>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0.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ctrTitle"/>
          </p:nvPr>
        </p:nvSpPr>
        <p:spPr>
          <a:xfrm>
            <a:off x="394855" y="1524000"/>
            <a:ext cx="8354289" cy="1470024"/>
          </a:xfrm>
          <a:prstGeom prst="rect">
            <a:avLst/>
          </a:prstGeom>
          <a:noFill/>
          <a:ln>
            <a:noFill/>
          </a:ln>
        </p:spPr>
        <p:txBody>
          <a:bodyPr lIns="91425" tIns="45700" rIns="91425" bIns="45700" anchor="t" anchorCtr="0">
            <a:noAutofit/>
          </a:bodyPr>
          <a:lstStyle/>
          <a:p>
            <a:pPr lvl="0" algn="ctr">
              <a:buSzPct val="25000"/>
            </a:pPr>
            <a:r>
              <a:rPr lang="en-US" sz="4400" b="1" i="0" u="none" strike="noStrike" cap="none" dirty="0">
                <a:solidFill>
                  <a:schemeClr val="dk1"/>
                </a:solidFill>
                <a:latin typeface="Calibri"/>
                <a:ea typeface="Calibri"/>
                <a:cs typeface="Calibri"/>
                <a:sym typeface="Calibri"/>
              </a:rPr>
              <a:t>BIOMEDIN 215 </a:t>
            </a:r>
            <a:br>
              <a:rPr lang="en-US" sz="4400" b="1" i="0" u="none" strike="noStrike" cap="none" dirty="0">
                <a:solidFill>
                  <a:schemeClr val="dk1"/>
                </a:solidFill>
                <a:latin typeface="Calibri"/>
                <a:ea typeface="Calibri"/>
                <a:cs typeface="Calibri"/>
                <a:sym typeface="Calibri"/>
              </a:rPr>
            </a:br>
            <a:r>
              <a:rPr lang="en-US" b="1" dirty="0"/>
              <a:t>Data Science in Medicine</a:t>
            </a:r>
            <a:endParaRPr lang="en-US" sz="4400" b="1" i="0" u="none" strike="noStrike" cap="none" dirty="0">
              <a:solidFill>
                <a:schemeClr val="dk1"/>
              </a:solidFill>
              <a:latin typeface="Calibri"/>
              <a:ea typeface="Calibri"/>
              <a:cs typeface="Calibri"/>
              <a:sym typeface="Calibri"/>
            </a:endParaRPr>
          </a:p>
        </p:txBody>
      </p:sp>
      <p:sp>
        <p:nvSpPr>
          <p:cNvPr id="91" name="Shape 91"/>
          <p:cNvSpPr txBox="1">
            <a:spLocks noGrp="1"/>
          </p:cNvSpPr>
          <p:nvPr>
            <p:ph type="subTitle" idx="1"/>
          </p:nvPr>
        </p:nvSpPr>
        <p:spPr>
          <a:xfrm>
            <a:off x="1371600" y="3200400"/>
            <a:ext cx="6400799" cy="1219199"/>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dk1"/>
              </a:buClr>
              <a:buSzPct val="25000"/>
              <a:buFont typeface="Arial"/>
              <a:buNone/>
            </a:pPr>
            <a:r>
              <a:rPr lang="en-US" sz="3200" b="0" i="0" u="none" strike="noStrike" cap="none">
                <a:solidFill>
                  <a:schemeClr val="dk1"/>
                </a:solidFill>
                <a:latin typeface="Calibri"/>
                <a:ea typeface="Calibri"/>
                <a:cs typeface="Calibri"/>
                <a:sym typeface="Calibri"/>
              </a:rPr>
              <a:t>Nigam Shah, MBBS, PhD</a:t>
            </a:r>
          </a:p>
          <a:p>
            <a:pPr marL="0" marR="0" lvl="0" indent="0" algn="ctr" rtl="0">
              <a:spcBef>
                <a:spcPts val="640"/>
              </a:spcBef>
              <a:buClr>
                <a:schemeClr val="dk1"/>
              </a:buClr>
              <a:buSzPct val="25000"/>
              <a:buFont typeface="Arial"/>
              <a:buNone/>
            </a:pPr>
            <a:r>
              <a:rPr lang="en-US" sz="3200" b="0" i="0" u="none" strike="noStrike" cap="none">
                <a:solidFill>
                  <a:schemeClr val="dk1"/>
                </a:solidFill>
                <a:latin typeface="Calibri"/>
                <a:ea typeface="Calibri"/>
                <a:cs typeface="Calibri"/>
                <a:sym typeface="Calibri"/>
              </a:rPr>
              <a:t>nigam@stanford.edu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0" y="0"/>
            <a:ext cx="8686800" cy="1143000"/>
          </a:xfrm>
          <a:prstGeom prst="rect">
            <a:avLst/>
          </a:prstGeom>
        </p:spPr>
        <p:txBody>
          <a:bodyPr lIns="91425" tIns="91425" rIns="91425" bIns="91425" anchor="t" anchorCtr="0">
            <a:noAutofit/>
          </a:bodyPr>
          <a:lstStyle/>
          <a:p>
            <a:pPr lvl="0">
              <a:spcBef>
                <a:spcPts val="0"/>
              </a:spcBef>
              <a:buNone/>
            </a:pPr>
            <a:r>
              <a:rPr lang="en-US" dirty="0"/>
              <a:t>Defining the unit of observation</a:t>
            </a:r>
          </a:p>
        </p:txBody>
      </p:sp>
      <p:sp>
        <p:nvSpPr>
          <p:cNvPr id="191" name="Shape 191"/>
          <p:cNvSpPr/>
          <p:nvPr/>
        </p:nvSpPr>
        <p:spPr>
          <a:xfrm>
            <a:off x="135600" y="1102542"/>
            <a:ext cx="4157568" cy="1269323"/>
          </a:xfrm>
          <a:prstGeom prst="cloud">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800">
                <a:solidFill>
                  <a:schemeClr val="dk1"/>
                </a:solidFill>
              </a:rPr>
              <a:t>Is this patient at risk for diabetes?</a:t>
            </a:r>
          </a:p>
        </p:txBody>
      </p:sp>
      <p:sp>
        <p:nvSpPr>
          <p:cNvPr id="192" name="Shape 192"/>
          <p:cNvSpPr/>
          <p:nvPr/>
        </p:nvSpPr>
        <p:spPr>
          <a:xfrm>
            <a:off x="4478350" y="1010392"/>
            <a:ext cx="4530060" cy="1269323"/>
          </a:xfrm>
          <a:prstGeom prst="cloud">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800">
                <a:solidFill>
                  <a:schemeClr val="dk1"/>
                </a:solidFill>
              </a:rPr>
              <a:t>Are certain antidepressants associated with increased aggression?</a:t>
            </a:r>
          </a:p>
        </p:txBody>
      </p:sp>
      <p:sp>
        <p:nvSpPr>
          <p:cNvPr id="193" name="Shape 193"/>
          <p:cNvSpPr/>
          <p:nvPr/>
        </p:nvSpPr>
        <p:spPr>
          <a:xfrm>
            <a:off x="6458987" y="2189017"/>
            <a:ext cx="568799" cy="971400"/>
          </a:xfrm>
          <a:prstGeom prst="up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aphicFrame>
        <p:nvGraphicFramePr>
          <p:cNvPr id="194" name="Shape 194"/>
          <p:cNvGraphicFramePr/>
          <p:nvPr>
            <p:extLst>
              <p:ext uri="{D42A27DB-BD31-4B8C-83A1-F6EECF244321}">
                <p14:modId xmlns:p14="http://schemas.microsoft.com/office/powerpoint/2010/main" val="586602863"/>
              </p:ext>
            </p:extLst>
          </p:nvPr>
        </p:nvGraphicFramePr>
        <p:xfrm>
          <a:off x="382037" y="3236917"/>
          <a:ext cx="4096313" cy="2204040"/>
        </p:xfrm>
        <a:graphic>
          <a:graphicData uri="http://schemas.openxmlformats.org/drawingml/2006/table">
            <a:tbl>
              <a:tblPr>
                <a:noFill/>
                <a:tableStyleId>{635BAD22-BF1D-47B8-B43B-A763EC4562D3}</a:tableStyleId>
              </a:tblPr>
              <a:tblGrid>
                <a:gridCol w="763857">
                  <a:extLst>
                    <a:ext uri="{9D8B030D-6E8A-4147-A177-3AD203B41FA5}">
                      <a16:colId xmlns:a16="http://schemas.microsoft.com/office/drawing/2014/main" val="20000"/>
                    </a:ext>
                  </a:extLst>
                </a:gridCol>
                <a:gridCol w="1250065">
                  <a:extLst>
                    <a:ext uri="{9D8B030D-6E8A-4147-A177-3AD203B41FA5}">
                      <a16:colId xmlns:a16="http://schemas.microsoft.com/office/drawing/2014/main" val="20001"/>
                    </a:ext>
                  </a:extLst>
                </a:gridCol>
                <a:gridCol w="925975">
                  <a:extLst>
                    <a:ext uri="{9D8B030D-6E8A-4147-A177-3AD203B41FA5}">
                      <a16:colId xmlns:a16="http://schemas.microsoft.com/office/drawing/2014/main" val="20002"/>
                    </a:ext>
                  </a:extLst>
                </a:gridCol>
                <a:gridCol w="562827">
                  <a:extLst>
                    <a:ext uri="{9D8B030D-6E8A-4147-A177-3AD203B41FA5}">
                      <a16:colId xmlns:a16="http://schemas.microsoft.com/office/drawing/2014/main" val="20003"/>
                    </a:ext>
                  </a:extLst>
                </a:gridCol>
                <a:gridCol w="593589">
                  <a:extLst>
                    <a:ext uri="{9D8B030D-6E8A-4147-A177-3AD203B41FA5}">
                      <a16:colId xmlns:a16="http://schemas.microsoft.com/office/drawing/2014/main" val="20004"/>
                    </a:ext>
                  </a:extLst>
                </a:gridCol>
              </a:tblGrid>
              <a:tr h="0">
                <a:tc>
                  <a:txBody>
                    <a:bodyPr/>
                    <a:lstStyle/>
                    <a:p>
                      <a:pPr lvl="0" rtl="0">
                        <a:spcBef>
                          <a:spcPts val="0"/>
                        </a:spcBef>
                        <a:buNone/>
                      </a:pPr>
                      <a:r>
                        <a:rPr lang="en-US" b="1" i="1"/>
                        <a:t>patient</a:t>
                      </a:r>
                    </a:p>
                  </a:txBody>
                  <a:tcPr marL="91425" marR="91425" marT="91425" marB="91425">
                    <a:lnL w="952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a:t>most recent blood sugar</a:t>
                      </a:r>
                    </a:p>
                  </a:txBody>
                  <a:tcPr marL="91425" marR="91425" marT="91425" marB="91425">
                    <a:lnL w="2857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a:t>smoker?</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a:t>sex</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a:t>age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01025">
                <a:tc>
                  <a:txBody>
                    <a:bodyPr/>
                    <a:lstStyle/>
                    <a:p>
                      <a:pPr lvl="0" rtl="0">
                        <a:spcBef>
                          <a:spcPts val="0"/>
                        </a:spcBef>
                        <a:buNone/>
                      </a:pPr>
                      <a:r>
                        <a:rPr lang="en-US"/>
                        <a:t>1</a:t>
                      </a:r>
                    </a:p>
                  </a:txBody>
                  <a:tcPr marL="91425" marR="91425" marT="91425" marB="91425">
                    <a:lnL w="952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101</a:t>
                      </a:r>
                    </a:p>
                  </a:txBody>
                  <a:tcPr marL="91425" marR="91425" marT="91425" marB="91425">
                    <a:lnL w="2857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1</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F</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55</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01025">
                <a:tc>
                  <a:txBody>
                    <a:bodyPr/>
                    <a:lstStyle/>
                    <a:p>
                      <a:pPr lvl="0" rtl="0">
                        <a:spcBef>
                          <a:spcPts val="0"/>
                        </a:spcBef>
                        <a:buNone/>
                      </a:pPr>
                      <a:r>
                        <a:rPr lang="en-US"/>
                        <a:t>2</a:t>
                      </a:r>
                    </a:p>
                  </a:txBody>
                  <a:tcPr marL="91425" marR="91425" marT="91425" marB="91425">
                    <a:lnL w="952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120</a:t>
                      </a:r>
                    </a:p>
                  </a:txBody>
                  <a:tcPr marL="91425" marR="91425" marT="91425" marB="91425">
                    <a:lnL w="2857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0</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M</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12</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96200">
                <a:tc>
                  <a:txBody>
                    <a:bodyPr/>
                    <a:lstStyle/>
                    <a:p>
                      <a:pPr lv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r>
                        <a:rPr lang="en-US"/>
                        <a:t>...</a:t>
                      </a:r>
                    </a:p>
                  </a:txBody>
                  <a:tcPr marL="91425" marR="91425" marT="91425" marB="91425">
                    <a:lnL w="2857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68575">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dirty="0"/>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graphicFrame>
        <p:nvGraphicFramePr>
          <p:cNvPr id="195" name="Shape 195"/>
          <p:cNvGraphicFramePr/>
          <p:nvPr>
            <p:extLst>
              <p:ext uri="{D42A27DB-BD31-4B8C-83A1-F6EECF244321}">
                <p14:modId xmlns:p14="http://schemas.microsoft.com/office/powerpoint/2010/main" val="2084378711"/>
              </p:ext>
            </p:extLst>
          </p:nvPr>
        </p:nvGraphicFramePr>
        <p:xfrm>
          <a:off x="4645750" y="3236917"/>
          <a:ext cx="4170575" cy="2204040"/>
        </p:xfrm>
        <a:graphic>
          <a:graphicData uri="http://schemas.openxmlformats.org/drawingml/2006/table">
            <a:tbl>
              <a:tblPr>
                <a:noFill/>
                <a:tableStyleId>{635BAD22-BF1D-47B8-B43B-A763EC4562D3}</a:tableStyleId>
              </a:tblPr>
              <a:tblGrid>
                <a:gridCol w="842900">
                  <a:extLst>
                    <a:ext uri="{9D8B030D-6E8A-4147-A177-3AD203B41FA5}">
                      <a16:colId xmlns:a16="http://schemas.microsoft.com/office/drawing/2014/main" val="20000"/>
                    </a:ext>
                  </a:extLst>
                </a:gridCol>
                <a:gridCol w="1090375">
                  <a:extLst>
                    <a:ext uri="{9D8B030D-6E8A-4147-A177-3AD203B41FA5}">
                      <a16:colId xmlns:a16="http://schemas.microsoft.com/office/drawing/2014/main" val="20001"/>
                    </a:ext>
                  </a:extLst>
                </a:gridCol>
                <a:gridCol w="893700">
                  <a:extLst>
                    <a:ext uri="{9D8B030D-6E8A-4147-A177-3AD203B41FA5}">
                      <a16:colId xmlns:a16="http://schemas.microsoft.com/office/drawing/2014/main" val="20002"/>
                    </a:ext>
                  </a:extLst>
                </a:gridCol>
                <a:gridCol w="1343600">
                  <a:extLst>
                    <a:ext uri="{9D8B030D-6E8A-4147-A177-3AD203B41FA5}">
                      <a16:colId xmlns:a16="http://schemas.microsoft.com/office/drawing/2014/main" val="20003"/>
                    </a:ext>
                  </a:extLst>
                </a:gridCol>
              </a:tblGrid>
              <a:tr h="0">
                <a:tc>
                  <a:txBody>
                    <a:bodyPr/>
                    <a:lstStyle/>
                    <a:p>
                      <a:pPr lvl="0" rtl="0">
                        <a:spcBef>
                          <a:spcPts val="0"/>
                        </a:spcBef>
                        <a:buNone/>
                      </a:pPr>
                      <a:r>
                        <a:rPr lang="en-US" b="1" i="1"/>
                        <a:t>patient</a:t>
                      </a:r>
                    </a:p>
                  </a:txBody>
                  <a:tcPr marL="91425" marR="91425" marT="91425" marB="91425">
                    <a:lnL w="952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a:t>taking seroquel?</a:t>
                      </a:r>
                    </a:p>
                  </a:txBody>
                  <a:tcPr marL="91425" marR="91425" marT="91425" marB="91425">
                    <a:lnL w="2857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a:t>taking prozac?</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a:t>aggressive?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01025">
                <a:tc>
                  <a:txBody>
                    <a:bodyPr/>
                    <a:lstStyle/>
                    <a:p>
                      <a:pPr lvl="0" rtl="0">
                        <a:spcBef>
                          <a:spcPts val="0"/>
                        </a:spcBef>
                        <a:buNone/>
                      </a:pPr>
                      <a:r>
                        <a:rPr lang="en-US"/>
                        <a:t>1</a:t>
                      </a:r>
                    </a:p>
                  </a:txBody>
                  <a:tcPr marL="91425" marR="91425" marT="91425" marB="91425">
                    <a:lnL w="952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1</a:t>
                      </a:r>
                    </a:p>
                  </a:txBody>
                  <a:tcPr marL="91425" marR="91425" marT="91425" marB="91425">
                    <a:lnL w="2857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1</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0</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01025">
                <a:tc>
                  <a:txBody>
                    <a:bodyPr/>
                    <a:lstStyle/>
                    <a:p>
                      <a:pPr lvl="0" rtl="0">
                        <a:spcBef>
                          <a:spcPts val="0"/>
                        </a:spcBef>
                        <a:buNone/>
                      </a:pPr>
                      <a:r>
                        <a:rPr lang="en-US"/>
                        <a:t>2</a:t>
                      </a:r>
                    </a:p>
                  </a:txBody>
                  <a:tcPr marL="91425" marR="91425" marT="91425" marB="91425">
                    <a:lnL w="952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0</a:t>
                      </a:r>
                    </a:p>
                  </a:txBody>
                  <a:tcPr marL="91425" marR="91425" marT="91425" marB="91425">
                    <a:lnL w="2857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1</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1</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96200">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a:t>
                      </a:r>
                    </a:p>
                  </a:txBody>
                  <a:tcPr marL="91425" marR="91425" marT="91425" marB="91425">
                    <a:lnL w="2857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68575">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91425" marR="91425" marT="91425" marB="91425">
                    <a:lnL w="2857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dirty="0"/>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196" name="Shape 196"/>
          <p:cNvSpPr txBox="1"/>
          <p:nvPr/>
        </p:nvSpPr>
        <p:spPr>
          <a:xfrm>
            <a:off x="915550" y="5680261"/>
            <a:ext cx="7460400" cy="1009905"/>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91425" tIns="91425" rIns="91425" bIns="91425" anchor="t" anchorCtr="0">
            <a:noAutofit/>
          </a:bodyPr>
          <a:lstStyle/>
          <a:p>
            <a:pPr lvl="0" algn="ctr">
              <a:spcBef>
                <a:spcPts val="0"/>
              </a:spcBef>
              <a:buNone/>
            </a:pPr>
            <a:r>
              <a:rPr lang="en-US" sz="1800" dirty="0"/>
              <a:t>In clinical studies, the unit of observation is almost always the patient, meaning you want to create a data frame where each row is a patient (each patient is represented as a vector of features)</a:t>
            </a:r>
          </a:p>
        </p:txBody>
      </p:sp>
      <p:sp>
        <p:nvSpPr>
          <p:cNvPr id="197" name="Shape 197"/>
          <p:cNvSpPr/>
          <p:nvPr/>
        </p:nvSpPr>
        <p:spPr>
          <a:xfrm>
            <a:off x="2071912" y="2189017"/>
            <a:ext cx="568800" cy="971400"/>
          </a:xfrm>
          <a:prstGeom prst="up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p:bldP spid="196" grpId="0" animBg="1"/>
      <p:bldP spid="19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0" y="0"/>
            <a:ext cx="8686800" cy="1143000"/>
          </a:xfrm>
          <a:prstGeom prst="rect">
            <a:avLst/>
          </a:prstGeom>
        </p:spPr>
        <p:txBody>
          <a:bodyPr lIns="91425" tIns="91425" rIns="91425" bIns="91425" anchor="t" anchorCtr="0">
            <a:noAutofit/>
          </a:bodyPr>
          <a:lstStyle/>
          <a:p>
            <a:pPr lvl="0" rtl="0">
              <a:spcBef>
                <a:spcPts val="0"/>
              </a:spcBef>
              <a:buNone/>
            </a:pPr>
            <a:r>
              <a:rPr lang="en-US" dirty="0"/>
              <a:t>Defining the unit of observation</a:t>
            </a:r>
          </a:p>
        </p:txBody>
      </p:sp>
      <p:sp>
        <p:nvSpPr>
          <p:cNvPr id="204" name="Shape 204"/>
          <p:cNvSpPr/>
          <p:nvPr/>
        </p:nvSpPr>
        <p:spPr>
          <a:xfrm>
            <a:off x="465350" y="1143000"/>
            <a:ext cx="5113692" cy="1420200"/>
          </a:xfrm>
          <a:prstGeom prst="cloud">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800">
                <a:solidFill>
                  <a:schemeClr val="dk1"/>
                </a:solidFill>
              </a:rPr>
              <a:t>What drugs are being systematically used off-label to treat what diseases?</a:t>
            </a:r>
          </a:p>
        </p:txBody>
      </p:sp>
      <p:graphicFrame>
        <p:nvGraphicFramePr>
          <p:cNvPr id="205" name="Shape 205"/>
          <p:cNvGraphicFramePr/>
          <p:nvPr/>
        </p:nvGraphicFramePr>
        <p:xfrm>
          <a:off x="528300" y="3451300"/>
          <a:ext cx="5099150" cy="3209820"/>
        </p:xfrm>
        <a:graphic>
          <a:graphicData uri="http://schemas.openxmlformats.org/drawingml/2006/table">
            <a:tbl>
              <a:tblPr>
                <a:noFill/>
                <a:tableStyleId>{635BAD22-BF1D-47B8-B43B-A763EC4562D3}</a:tableStyleId>
              </a:tblPr>
              <a:tblGrid>
                <a:gridCol w="1931600">
                  <a:extLst>
                    <a:ext uri="{9D8B030D-6E8A-4147-A177-3AD203B41FA5}">
                      <a16:colId xmlns:a16="http://schemas.microsoft.com/office/drawing/2014/main" val="20000"/>
                    </a:ext>
                  </a:extLst>
                </a:gridCol>
                <a:gridCol w="1151600">
                  <a:extLst>
                    <a:ext uri="{9D8B030D-6E8A-4147-A177-3AD203B41FA5}">
                      <a16:colId xmlns:a16="http://schemas.microsoft.com/office/drawing/2014/main" val="20001"/>
                    </a:ext>
                  </a:extLst>
                </a:gridCol>
                <a:gridCol w="2015950">
                  <a:extLst>
                    <a:ext uri="{9D8B030D-6E8A-4147-A177-3AD203B41FA5}">
                      <a16:colId xmlns:a16="http://schemas.microsoft.com/office/drawing/2014/main" val="20002"/>
                    </a:ext>
                  </a:extLst>
                </a:gridCol>
              </a:tblGrid>
              <a:tr h="0">
                <a:tc>
                  <a:txBody>
                    <a:bodyPr/>
                    <a:lstStyle/>
                    <a:p>
                      <a:pPr lvl="0" rtl="0">
                        <a:spcBef>
                          <a:spcPts val="0"/>
                        </a:spcBef>
                        <a:buNone/>
                      </a:pPr>
                      <a:r>
                        <a:rPr lang="en-US" b="1" i="1"/>
                        <a:t>drug-disease pair</a:t>
                      </a:r>
                    </a:p>
                  </a:txBody>
                  <a:tcPr marL="91425" marR="91425" marT="91425" marB="91425">
                    <a:lnL w="952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i="1"/>
                        <a:t>known use</a:t>
                      </a:r>
                    </a:p>
                  </a:txBody>
                  <a:tcPr marL="91425" marR="91425" marT="91425" marB="91425">
                    <a:lnL w="2857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co-occurrence in patient records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01025">
                <a:tc>
                  <a:txBody>
                    <a:bodyPr/>
                    <a:lstStyle/>
                    <a:p>
                      <a:pPr lvl="0" rtl="0">
                        <a:spcBef>
                          <a:spcPts val="0"/>
                        </a:spcBef>
                        <a:buNone/>
                      </a:pPr>
                      <a:r>
                        <a:rPr lang="en-US"/>
                        <a:t>ibuprofen-headache</a:t>
                      </a:r>
                    </a:p>
                  </a:txBody>
                  <a:tcPr marL="91425" marR="91425" marT="91425" marB="91425">
                    <a:lnL w="952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T</a:t>
                      </a:r>
                    </a:p>
                  </a:txBody>
                  <a:tcPr marL="91425" marR="91425" marT="91425" marB="91425">
                    <a:lnL w="2857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50%</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01025">
                <a:tc>
                  <a:txBody>
                    <a:bodyPr/>
                    <a:lstStyle/>
                    <a:p>
                      <a:pPr lvl="0" rtl="0">
                        <a:spcBef>
                          <a:spcPts val="0"/>
                        </a:spcBef>
                        <a:buNone/>
                      </a:pPr>
                      <a:r>
                        <a:rPr lang="en-US"/>
                        <a:t>viagra-lung cancer</a:t>
                      </a:r>
                    </a:p>
                  </a:txBody>
                  <a:tcPr marL="91425" marR="91425" marT="91425" marB="91425">
                    <a:lnL w="952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F</a:t>
                      </a:r>
                    </a:p>
                  </a:txBody>
                  <a:tcPr marL="91425" marR="91425" marT="91425" marB="91425">
                    <a:lnL w="2857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16%</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96200">
                <a:tc>
                  <a:txBody>
                    <a:bodyPr/>
                    <a:lstStyle/>
                    <a:p>
                      <a:pPr lvl="0" rtl="0">
                        <a:spcBef>
                          <a:spcPts val="0"/>
                        </a:spcBef>
                        <a:buNone/>
                      </a:pPr>
                      <a:r>
                        <a:rPr lang="en-US"/>
                        <a:t>lisinopril-hypertension</a:t>
                      </a:r>
                    </a:p>
                  </a:txBody>
                  <a:tcPr marL="91425" marR="91425" marT="91425" marB="91425">
                    <a:lnL w="952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T</a:t>
                      </a:r>
                    </a:p>
                  </a:txBody>
                  <a:tcPr marL="91425" marR="91425" marT="91425" marB="91425">
                    <a:lnL w="2857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88%</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68575">
                <a:tc>
                  <a:txBody>
                    <a:bodyPr/>
                    <a:lstStyle/>
                    <a:p>
                      <a:pPr lvl="0">
                        <a:spcBef>
                          <a:spcPts val="0"/>
                        </a:spcBef>
                        <a:buNone/>
                      </a:pPr>
                      <a:r>
                        <a:rPr lang="en-US"/>
                        <a:t>metformin-diabetes</a:t>
                      </a:r>
                    </a:p>
                  </a:txBody>
                  <a:tcPr marL="91425" marR="91425" marT="91425" marB="91425">
                    <a:lnL w="952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r>
                        <a:rPr lang="en-US"/>
                        <a:t>T</a:t>
                      </a:r>
                    </a:p>
                  </a:txBody>
                  <a:tcPr marL="91425" marR="91425" marT="91425" marB="91425">
                    <a:lnL w="2857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r>
                        <a:rPr lang="en-US"/>
                        <a:t>79%</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68575">
                <a:tc>
                  <a:txBody>
                    <a:bodyPr/>
                    <a:lstStyle/>
                    <a:p>
                      <a:pPr lvl="0" rtl="0">
                        <a:spcBef>
                          <a:spcPts val="0"/>
                        </a:spcBef>
                        <a:buNone/>
                      </a:pPr>
                      <a:r>
                        <a:rPr lang="en-US"/>
                        <a:t>warfarin-atrial fibrillation</a:t>
                      </a:r>
                    </a:p>
                  </a:txBody>
                  <a:tcPr marL="91425" marR="91425" marT="91425" marB="91425">
                    <a:lnL w="952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rtl="0">
                        <a:spcBef>
                          <a:spcPts val="0"/>
                        </a:spcBef>
                        <a:buNone/>
                      </a:pPr>
                      <a:r>
                        <a:rPr lang="en-US"/>
                        <a:t>F</a:t>
                      </a:r>
                    </a:p>
                  </a:txBody>
                  <a:tcPr marL="91425" marR="91425" marT="91425" marB="91425">
                    <a:lnL w="2857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rtl="0">
                        <a:spcBef>
                          <a:spcPts val="0"/>
                        </a:spcBef>
                        <a:buNone/>
                      </a:pPr>
                      <a:r>
                        <a:rPr lang="en-US"/>
                        <a:t>66%</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0005"/>
                  </a:ext>
                </a:extLst>
              </a:tr>
              <a:tr h="368575">
                <a:tc>
                  <a:txBody>
                    <a:bodyPr/>
                    <a:lstStyle/>
                    <a:p>
                      <a:pPr lv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r>
                        <a:rPr lang="en-US"/>
                        <a:t>...</a:t>
                      </a:r>
                    </a:p>
                  </a:txBody>
                  <a:tcPr marL="91425" marR="91425" marT="91425" marB="91425">
                    <a:lnL w="2857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r>
                        <a:rPr lang="en-US" dirty="0"/>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206" name="Shape 206"/>
          <p:cNvSpPr/>
          <p:nvPr/>
        </p:nvSpPr>
        <p:spPr>
          <a:xfrm>
            <a:off x="2793487" y="2430425"/>
            <a:ext cx="568800" cy="971400"/>
          </a:xfrm>
          <a:prstGeom prst="up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7" name="Shape 207"/>
          <p:cNvSpPr txBox="1"/>
          <p:nvPr/>
        </p:nvSpPr>
        <p:spPr>
          <a:xfrm>
            <a:off x="6024122" y="3401825"/>
            <a:ext cx="2958900" cy="3580800"/>
          </a:xfrm>
          <a:prstGeom prst="rect">
            <a:avLst/>
          </a:prstGeom>
          <a:noFill/>
          <a:ln>
            <a:noFill/>
          </a:ln>
        </p:spPr>
        <p:txBody>
          <a:bodyPr lIns="91425" tIns="91425" rIns="91425" bIns="91425" anchor="t" anchorCtr="0">
            <a:noAutofit/>
          </a:bodyPr>
          <a:lstStyle/>
          <a:p>
            <a:pPr lvl="0" rtl="0">
              <a:spcBef>
                <a:spcPts val="0"/>
              </a:spcBef>
              <a:buNone/>
            </a:pPr>
            <a:r>
              <a:rPr lang="en-US" sz="1800" dirty="0"/>
              <a:t>There are questions for which </a:t>
            </a:r>
            <a:r>
              <a:rPr lang="en-US" sz="1800" b="1" dirty="0"/>
              <a:t>the patient is not the level of analysis</a:t>
            </a:r>
            <a:r>
              <a:rPr lang="en-US" sz="1800" dirty="0"/>
              <a:t>. </a:t>
            </a:r>
          </a:p>
          <a:p>
            <a:pPr lvl="0" rtl="0">
              <a:spcBef>
                <a:spcPts val="0"/>
              </a:spcBef>
              <a:buNone/>
            </a:pPr>
            <a:endParaRPr lang="en-US" sz="1800" dirty="0"/>
          </a:p>
          <a:p>
            <a:pPr lvl="0" rtl="0">
              <a:spcBef>
                <a:spcPts val="0"/>
              </a:spcBef>
              <a:buNone/>
            </a:pPr>
            <a:r>
              <a:rPr lang="en-US" sz="1800" dirty="0"/>
              <a:t>These use </a:t>
            </a:r>
            <a:r>
              <a:rPr lang="en-US" sz="1800" b="1" dirty="0"/>
              <a:t>features derived from patient-level studies</a:t>
            </a:r>
            <a:r>
              <a:rPr lang="en-US" sz="1800" dirty="0"/>
              <a:t> </a:t>
            </a:r>
          </a:p>
          <a:p>
            <a:pPr lvl="0" rtl="0">
              <a:spcBef>
                <a:spcPts val="0"/>
              </a:spcBef>
              <a:buNone/>
            </a:pPr>
            <a:endParaRPr lang="en-US" sz="1800" dirty="0"/>
          </a:p>
          <a:p>
            <a:pPr lvl="0" rtl="0">
              <a:spcBef>
                <a:spcPts val="0"/>
              </a:spcBef>
              <a:buNone/>
            </a:pPr>
            <a:r>
              <a:rPr lang="en-US" sz="1800" dirty="0"/>
              <a:t>e.g. the co-occurrence of a single drug and disease across patient records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20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prstGeom prst="rect">
            <a:avLst/>
          </a:prstGeom>
        </p:spPr>
        <p:txBody>
          <a:bodyPr lIns="91425" tIns="91425" rIns="91425" bIns="91425" anchor="t" anchorCtr="0">
            <a:noAutofit/>
          </a:bodyPr>
          <a:lstStyle/>
          <a:p>
            <a:pPr lvl="0" algn="ctr">
              <a:spcBef>
                <a:spcPts val="0"/>
              </a:spcBef>
              <a:buNone/>
            </a:pPr>
            <a:r>
              <a:rPr lang="en-US" dirty="0"/>
              <a:t>Making Datasets from structured sources</a:t>
            </a:r>
          </a:p>
        </p:txBody>
      </p:sp>
      <p:sp>
        <p:nvSpPr>
          <p:cNvPr id="2" name="Text Placeholder 1"/>
          <p:cNvSpPr>
            <a:spLocks noGrp="1"/>
          </p:cNvSpPr>
          <p:nvPr>
            <p:ph type="body" idx="1"/>
          </p:nvPr>
        </p:nvSpPr>
        <p:spPr/>
        <p:txBody>
          <a:bodyPr>
            <a:normAutofit fontScale="85000" lnSpcReduction="20000"/>
          </a:bodyPr>
          <a:lstStyle/>
          <a:p>
            <a:pPr marL="457200" indent="-457200">
              <a:buFont typeface="+mj-lt"/>
              <a:buAutoNum type="arabicPeriod"/>
            </a:pPr>
            <a:r>
              <a:rPr lang="en-US" dirty="0"/>
              <a:t>Accessing structured data</a:t>
            </a:r>
          </a:p>
          <a:p>
            <a:pPr marL="457200" indent="-457200">
              <a:buFont typeface="+mj-lt"/>
              <a:buAutoNum type="arabicPeriod"/>
            </a:pPr>
            <a:r>
              <a:rPr lang="en-US" dirty="0"/>
              <a:t>Standardizing features</a:t>
            </a:r>
          </a:p>
          <a:p>
            <a:pPr marL="457200" indent="-457200">
              <a:buFont typeface="+mj-lt"/>
              <a:buAutoNum type="arabicPeriod"/>
            </a:pPr>
            <a:r>
              <a:rPr lang="en-US" dirty="0"/>
              <a:t>Dealing with too many features</a:t>
            </a:r>
          </a:p>
          <a:p>
            <a:pPr marL="457200" indent="-457200">
              <a:buFont typeface="+mj-lt"/>
              <a:buAutoNum type="arabicPeriod"/>
            </a:pPr>
            <a:r>
              <a:rPr lang="en-US" dirty="0"/>
              <a:t>Constructing features</a:t>
            </a:r>
          </a:p>
          <a:p>
            <a:pPr marL="457200" indent="-457200">
              <a:buFont typeface="+mj-lt"/>
              <a:buAutoNum type="arabicPeriod"/>
            </a:pPr>
            <a:r>
              <a:rPr lang="en-US" dirty="0"/>
              <a:t>Dealing with missing data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0" y="0"/>
            <a:ext cx="9144000" cy="1143000"/>
          </a:xfrm>
          <a:prstGeom prst="rect">
            <a:avLst/>
          </a:prstGeom>
          <a:solidFill>
            <a:schemeClr val="accent6">
              <a:lumMod val="20000"/>
              <a:lumOff val="80000"/>
            </a:schemeClr>
          </a:solidFill>
        </p:spPr>
        <p:txBody>
          <a:bodyPr lIns="91425" tIns="91425" rIns="91425" bIns="91425" anchor="t" anchorCtr="0">
            <a:noAutofit/>
          </a:bodyPr>
          <a:lstStyle/>
          <a:p>
            <a:pPr lvl="0" rtl="0">
              <a:spcBef>
                <a:spcPts val="0"/>
              </a:spcBef>
              <a:buNone/>
            </a:pPr>
            <a:r>
              <a:rPr lang="en-US" b="1" dirty="0"/>
              <a:t>1-Accessing Structured Data</a:t>
            </a:r>
          </a:p>
        </p:txBody>
      </p:sp>
      <p:sp>
        <p:nvSpPr>
          <p:cNvPr id="244" name="Shape 244"/>
          <p:cNvSpPr txBox="1">
            <a:spLocks noGrp="1"/>
          </p:cNvSpPr>
          <p:nvPr>
            <p:ph type="body" idx="1"/>
          </p:nvPr>
        </p:nvSpPr>
        <p:spPr>
          <a:xfrm>
            <a:off x="353392" y="1316632"/>
            <a:ext cx="3630720" cy="983375"/>
          </a:xfrm>
          <a:prstGeom prst="rect">
            <a:avLst/>
          </a:prstGeom>
        </p:spPr>
        <p:txBody>
          <a:bodyPr lIns="91425" tIns="91425" rIns="91425" bIns="91425" anchor="t" anchorCtr="0">
            <a:noAutofit/>
          </a:bodyPr>
          <a:lstStyle/>
          <a:p>
            <a:pPr lvl="0" algn="ctr" rtl="0">
              <a:spcBef>
                <a:spcPts val="0"/>
              </a:spcBef>
              <a:buNone/>
            </a:pPr>
            <a:r>
              <a:rPr lang="en-US" sz="2400" dirty="0"/>
              <a:t>Structured data generally resides in </a:t>
            </a:r>
            <a:r>
              <a:rPr lang="en-US" sz="2400" i="1" dirty="0"/>
              <a:t>databases</a:t>
            </a:r>
          </a:p>
        </p:txBody>
      </p:sp>
      <p:pic>
        <p:nvPicPr>
          <p:cNvPr id="245" name="Shape 245" descr="Image result for database"/>
          <p:cNvPicPr preferRelativeResize="0"/>
          <p:nvPr/>
        </p:nvPicPr>
        <p:blipFill>
          <a:blip r:embed="rId3">
            <a:alphaModFix/>
          </a:blip>
          <a:stretch>
            <a:fillRect/>
          </a:stretch>
        </p:blipFill>
        <p:spPr>
          <a:xfrm>
            <a:off x="994241" y="3001637"/>
            <a:ext cx="2349023" cy="2337675"/>
          </a:xfrm>
          <a:prstGeom prst="rect">
            <a:avLst/>
          </a:prstGeom>
          <a:noFill/>
          <a:ln>
            <a:noFill/>
          </a:ln>
        </p:spPr>
      </p:pic>
      <p:graphicFrame>
        <p:nvGraphicFramePr>
          <p:cNvPr id="246" name="Shape 246"/>
          <p:cNvGraphicFramePr/>
          <p:nvPr/>
        </p:nvGraphicFramePr>
        <p:xfrm>
          <a:off x="4442975" y="2315700"/>
          <a:ext cx="3852100" cy="2792730"/>
        </p:xfrm>
        <a:graphic>
          <a:graphicData uri="http://schemas.openxmlformats.org/drawingml/2006/table">
            <a:tbl>
              <a:tblPr>
                <a:noFill/>
                <a:tableStyleId>{635BAD22-BF1D-47B8-B43B-A763EC4562D3}</a:tableStyleId>
              </a:tblPr>
              <a:tblGrid>
                <a:gridCol w="963025">
                  <a:extLst>
                    <a:ext uri="{9D8B030D-6E8A-4147-A177-3AD203B41FA5}">
                      <a16:colId xmlns:a16="http://schemas.microsoft.com/office/drawing/2014/main" val="20000"/>
                    </a:ext>
                  </a:extLst>
                </a:gridCol>
                <a:gridCol w="963025">
                  <a:extLst>
                    <a:ext uri="{9D8B030D-6E8A-4147-A177-3AD203B41FA5}">
                      <a16:colId xmlns:a16="http://schemas.microsoft.com/office/drawing/2014/main" val="20001"/>
                    </a:ext>
                  </a:extLst>
                </a:gridCol>
                <a:gridCol w="1247950">
                  <a:extLst>
                    <a:ext uri="{9D8B030D-6E8A-4147-A177-3AD203B41FA5}">
                      <a16:colId xmlns:a16="http://schemas.microsoft.com/office/drawing/2014/main" val="20002"/>
                    </a:ext>
                  </a:extLst>
                </a:gridCol>
                <a:gridCol w="678100">
                  <a:extLst>
                    <a:ext uri="{9D8B030D-6E8A-4147-A177-3AD203B41FA5}">
                      <a16:colId xmlns:a16="http://schemas.microsoft.com/office/drawing/2014/main" val="20003"/>
                    </a:ext>
                  </a:extLst>
                </a:gridCol>
              </a:tblGrid>
              <a:tr h="401025">
                <a:tc>
                  <a:txBody>
                    <a:bodyPr/>
                    <a:lstStyle/>
                    <a:p>
                      <a:pPr lvl="0">
                        <a:spcBef>
                          <a:spcPts val="0"/>
                        </a:spcBef>
                        <a:buNone/>
                      </a:pPr>
                      <a:r>
                        <a:rPr lang="en-US" b="1" i="1"/>
                        <a:t>patient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FE2F3"/>
                    </a:solidFill>
                  </a:tcPr>
                </a:tc>
                <a:tc>
                  <a:txBody>
                    <a:bodyPr/>
                    <a:lstStyle/>
                    <a:p>
                      <a:pPr lvl="0">
                        <a:spcBef>
                          <a:spcPts val="0"/>
                        </a:spcBef>
                        <a:buNone/>
                      </a:pPr>
                      <a:r>
                        <a:rPr lang="en-US" b="1" i="1"/>
                        <a:t>date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r>
                        <a:rPr lang="en-US" b="1" i="1"/>
                        <a:t>diagnosis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r>
                        <a:rPr lang="en-US" b="1" i="1"/>
                        <a:t>visit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01025">
                <a:tc>
                  <a:txBody>
                    <a:bodyPr/>
                    <a:lstStyle/>
                    <a:p>
                      <a:pPr lvl="0">
                        <a:spcBef>
                          <a:spcPts val="0"/>
                        </a:spcBef>
                        <a:buNone/>
                      </a:pPr>
                      <a:r>
                        <a:rPr lang="en-US"/>
                        <a:t>1</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FE2F3"/>
                    </a:solidFill>
                  </a:tcPr>
                </a:tc>
                <a:tc>
                  <a:txBody>
                    <a:bodyPr/>
                    <a:lstStyle/>
                    <a:p>
                      <a:pPr lvl="0">
                        <a:spcBef>
                          <a:spcPts val="0"/>
                        </a:spcBef>
                        <a:buNone/>
                      </a:pPr>
                      <a:r>
                        <a:rPr lang="en-US"/>
                        <a:t>1/1/07</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r>
                        <a:rPr lang="en-US"/>
                        <a:t>105.2</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r>
                        <a:rPr lang="en-US"/>
                        <a:t>34</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01025">
                <a:tc>
                  <a:txBody>
                    <a:bodyPr/>
                    <a:lstStyle/>
                    <a:p>
                      <a:pPr lvl="0">
                        <a:spcBef>
                          <a:spcPts val="0"/>
                        </a:spcBef>
                        <a:buNone/>
                      </a:pPr>
                      <a:r>
                        <a:rPr lang="en-US"/>
                        <a:t>2</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FE2F3"/>
                    </a:solidFill>
                  </a:tcPr>
                </a:tc>
                <a:tc>
                  <a:txBody>
                    <a:bodyPr/>
                    <a:lstStyle/>
                    <a:p>
                      <a:pPr lvl="0">
                        <a:spcBef>
                          <a:spcPts val="0"/>
                        </a:spcBef>
                        <a:buNone/>
                      </a:pPr>
                      <a:r>
                        <a:rPr lang="en-US"/>
                        <a:t>6/14/12</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r>
                        <a:rPr lang="en-US"/>
                        <a:t>993.4</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r>
                        <a:rPr lang="en-US"/>
                        <a:t>9</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01025">
                <a:tc>
                  <a:txBody>
                    <a:bodyPr/>
                    <a:lstStyle/>
                    <a:p>
                      <a:pPr lv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FE2F3"/>
                    </a:solidFill>
                  </a:tcPr>
                </a:tc>
                <a:tc>
                  <a:txBody>
                    <a:bodyPr/>
                    <a:lstStyle/>
                    <a:p>
                      <a:pPr lv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68575">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FE2F3"/>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68575">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FE2F3"/>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68575">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FE2F3"/>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dirty="0"/>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247" name="Shape 247"/>
          <p:cNvGraphicFramePr/>
          <p:nvPr/>
        </p:nvGraphicFramePr>
        <p:xfrm>
          <a:off x="4834700" y="3335875"/>
          <a:ext cx="3852100" cy="2792730"/>
        </p:xfrm>
        <a:graphic>
          <a:graphicData uri="http://schemas.openxmlformats.org/drawingml/2006/table">
            <a:tbl>
              <a:tblPr>
                <a:noFill/>
                <a:tableStyleId>{635BAD22-BF1D-47B8-B43B-A763EC4562D3}</a:tableStyleId>
              </a:tblPr>
              <a:tblGrid>
                <a:gridCol w="963025">
                  <a:extLst>
                    <a:ext uri="{9D8B030D-6E8A-4147-A177-3AD203B41FA5}">
                      <a16:colId xmlns:a16="http://schemas.microsoft.com/office/drawing/2014/main" val="20000"/>
                    </a:ext>
                  </a:extLst>
                </a:gridCol>
                <a:gridCol w="963025">
                  <a:extLst>
                    <a:ext uri="{9D8B030D-6E8A-4147-A177-3AD203B41FA5}">
                      <a16:colId xmlns:a16="http://schemas.microsoft.com/office/drawing/2014/main" val="20001"/>
                    </a:ext>
                  </a:extLst>
                </a:gridCol>
                <a:gridCol w="1066650">
                  <a:extLst>
                    <a:ext uri="{9D8B030D-6E8A-4147-A177-3AD203B41FA5}">
                      <a16:colId xmlns:a16="http://schemas.microsoft.com/office/drawing/2014/main" val="20002"/>
                    </a:ext>
                  </a:extLst>
                </a:gridCol>
                <a:gridCol w="859400">
                  <a:extLst>
                    <a:ext uri="{9D8B030D-6E8A-4147-A177-3AD203B41FA5}">
                      <a16:colId xmlns:a16="http://schemas.microsoft.com/office/drawing/2014/main" val="20003"/>
                    </a:ext>
                  </a:extLst>
                </a:gridCol>
              </a:tblGrid>
              <a:tr h="401025">
                <a:tc>
                  <a:txBody>
                    <a:bodyPr/>
                    <a:lstStyle/>
                    <a:p>
                      <a:pPr lvl="0" rtl="0">
                        <a:spcBef>
                          <a:spcPts val="0"/>
                        </a:spcBef>
                        <a:buNone/>
                      </a:pPr>
                      <a:r>
                        <a:rPr lang="en-US" b="1" i="1"/>
                        <a:t>patient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FE2F3"/>
                    </a:solidFill>
                  </a:tcPr>
                </a:tc>
                <a:tc>
                  <a:txBody>
                    <a:bodyPr/>
                    <a:lstStyle/>
                    <a:p>
                      <a:pPr lvl="0" rtl="0">
                        <a:spcBef>
                          <a:spcPts val="0"/>
                        </a:spcBef>
                        <a:buNone/>
                      </a:pPr>
                      <a:r>
                        <a:rPr lang="en-US" b="1" i="1"/>
                        <a:t>date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a:t>drug ID</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AD1DC"/>
                    </a:solidFill>
                  </a:tcPr>
                </a:tc>
                <a:tc>
                  <a:txBody>
                    <a:bodyPr/>
                    <a:lstStyle/>
                    <a:p>
                      <a:pPr lvl="0" rtl="0">
                        <a:spcBef>
                          <a:spcPts val="0"/>
                        </a:spcBef>
                        <a:buNone/>
                      </a:pPr>
                      <a:r>
                        <a:rPr lang="en-US" b="1" i="1"/>
                        <a:t>visit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01025">
                <a:tc>
                  <a:txBody>
                    <a:bodyPr/>
                    <a:lstStyle/>
                    <a:p>
                      <a:pPr lvl="0" rtl="0">
                        <a:spcBef>
                          <a:spcPts val="0"/>
                        </a:spcBef>
                        <a:buNone/>
                      </a:pPr>
                      <a:r>
                        <a:rPr lang="en-US"/>
                        <a:t>1</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FE2F3"/>
                    </a:solidFill>
                  </a:tcPr>
                </a:tc>
                <a:tc>
                  <a:txBody>
                    <a:bodyPr/>
                    <a:lstStyle/>
                    <a:p>
                      <a:pPr lvl="0" rtl="0">
                        <a:spcBef>
                          <a:spcPts val="0"/>
                        </a:spcBef>
                        <a:buNone/>
                      </a:pPr>
                      <a:r>
                        <a:rPr lang="en-US"/>
                        <a:t>9/10/90</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1</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AD1DC"/>
                    </a:solidFill>
                  </a:tcPr>
                </a:tc>
                <a:tc>
                  <a:txBody>
                    <a:bodyPr/>
                    <a:lstStyle/>
                    <a:p>
                      <a:pPr lvl="0" rtl="0">
                        <a:spcBef>
                          <a:spcPts val="0"/>
                        </a:spcBef>
                        <a:buNone/>
                      </a:pPr>
                      <a:r>
                        <a:rPr lang="en-US"/>
                        <a:t>225</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01025">
                <a:tc>
                  <a:txBody>
                    <a:bodyPr/>
                    <a:lstStyle/>
                    <a:p>
                      <a:pPr lvl="0" rtl="0">
                        <a:spcBef>
                          <a:spcPts val="0"/>
                        </a:spcBef>
                        <a:buNone/>
                      </a:pPr>
                      <a:r>
                        <a:rPr lang="en-US"/>
                        <a:t>2</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FE2F3"/>
                    </a:solidFill>
                  </a:tcPr>
                </a:tc>
                <a:tc>
                  <a:txBody>
                    <a:bodyPr/>
                    <a:lstStyle/>
                    <a:p>
                      <a:pPr lvl="0" rtl="0">
                        <a:spcBef>
                          <a:spcPts val="0"/>
                        </a:spcBef>
                        <a:buNone/>
                      </a:pPr>
                      <a:r>
                        <a:rPr lang="en-US"/>
                        <a:t>6/14/12</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2</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AD1DC"/>
                    </a:solidFill>
                  </a:tcPr>
                </a:tc>
                <a:tc>
                  <a:txBody>
                    <a:bodyPr/>
                    <a:lstStyle/>
                    <a:p>
                      <a:pPr lvl="0" rtl="0">
                        <a:spcBef>
                          <a:spcPts val="0"/>
                        </a:spcBef>
                        <a:buNone/>
                      </a:pPr>
                      <a:r>
                        <a:rPr lang="en-US"/>
                        <a:t>9</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01025">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FE2F3"/>
                    </a:solidFill>
                  </a:tcPr>
                </a:tc>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68575">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FE2F3"/>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68575">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FE2F3"/>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68575">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FE2F3"/>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dirty="0"/>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248" name="Shape 248"/>
          <p:cNvGraphicFramePr/>
          <p:nvPr/>
        </p:nvGraphicFramePr>
        <p:xfrm>
          <a:off x="5468550" y="4452975"/>
          <a:ext cx="3530225" cy="1981050"/>
        </p:xfrm>
        <a:graphic>
          <a:graphicData uri="http://schemas.openxmlformats.org/drawingml/2006/table">
            <a:tbl>
              <a:tblPr>
                <a:noFill/>
                <a:tableStyleId>{635BAD22-BF1D-47B8-B43B-A763EC4562D3}</a:tableStyleId>
              </a:tblPr>
              <a:tblGrid>
                <a:gridCol w="1066750">
                  <a:extLst>
                    <a:ext uri="{9D8B030D-6E8A-4147-A177-3AD203B41FA5}">
                      <a16:colId xmlns:a16="http://schemas.microsoft.com/office/drawing/2014/main" val="20000"/>
                    </a:ext>
                  </a:extLst>
                </a:gridCol>
                <a:gridCol w="1339325">
                  <a:extLst>
                    <a:ext uri="{9D8B030D-6E8A-4147-A177-3AD203B41FA5}">
                      <a16:colId xmlns:a16="http://schemas.microsoft.com/office/drawing/2014/main" val="20001"/>
                    </a:ext>
                  </a:extLst>
                </a:gridCol>
                <a:gridCol w="1124150">
                  <a:extLst>
                    <a:ext uri="{9D8B030D-6E8A-4147-A177-3AD203B41FA5}">
                      <a16:colId xmlns:a16="http://schemas.microsoft.com/office/drawing/2014/main" val="20002"/>
                    </a:ext>
                  </a:extLst>
                </a:gridCol>
              </a:tblGrid>
              <a:tr h="315725">
                <a:tc>
                  <a:txBody>
                    <a:bodyPr/>
                    <a:lstStyle/>
                    <a:p>
                      <a:pPr lvl="0" rtl="0">
                        <a:spcBef>
                          <a:spcPts val="0"/>
                        </a:spcBef>
                        <a:buNone/>
                      </a:pPr>
                      <a:r>
                        <a:rPr lang="en-US" b="1" i="1"/>
                        <a:t>drug ID</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AD1DC"/>
                    </a:solidFill>
                  </a:tcPr>
                </a:tc>
                <a:tc>
                  <a:txBody>
                    <a:bodyPr/>
                    <a:lstStyle/>
                    <a:p>
                      <a:pPr lvl="0" rtl="0">
                        <a:spcBef>
                          <a:spcPts val="0"/>
                        </a:spcBef>
                        <a:buNone/>
                      </a:pPr>
                      <a:r>
                        <a:rPr lang="en-US" b="1" i="1"/>
                        <a:t>drug name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a:t>ATC code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15725">
                <a:tc>
                  <a:txBody>
                    <a:bodyPr/>
                    <a:lstStyle/>
                    <a:p>
                      <a:pPr lvl="0" rtl="0">
                        <a:spcBef>
                          <a:spcPts val="0"/>
                        </a:spcBef>
                        <a:buNone/>
                      </a:pPr>
                      <a:r>
                        <a:rPr lang="en-US"/>
                        <a:t>1</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AD1DC"/>
                    </a:solidFill>
                  </a:tcPr>
                </a:tc>
                <a:tc>
                  <a:txBody>
                    <a:bodyPr/>
                    <a:lstStyle/>
                    <a:p>
                      <a:pPr lvl="0" rtl="0">
                        <a:spcBef>
                          <a:spcPts val="0"/>
                        </a:spcBef>
                        <a:buNone/>
                      </a:pPr>
                      <a:r>
                        <a:rPr lang="en-US"/>
                        <a:t>ibuprofen</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105.2</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15725">
                <a:tc>
                  <a:txBody>
                    <a:bodyPr/>
                    <a:lstStyle/>
                    <a:p>
                      <a:pPr lvl="0" rtl="0">
                        <a:spcBef>
                          <a:spcPts val="0"/>
                        </a:spcBef>
                        <a:buNone/>
                      </a:pPr>
                      <a:r>
                        <a:rPr lang="en-US"/>
                        <a:t>2</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AD1DC"/>
                    </a:solidFill>
                  </a:tcPr>
                </a:tc>
                <a:tc>
                  <a:txBody>
                    <a:bodyPr/>
                    <a:lstStyle/>
                    <a:p>
                      <a:pPr lvl="0" rtl="0">
                        <a:spcBef>
                          <a:spcPts val="0"/>
                        </a:spcBef>
                        <a:buNone/>
                      </a:pPr>
                      <a:r>
                        <a:rPr lang="en-US"/>
                        <a:t>lisinopril</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993.4</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15725">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AD1DC"/>
                    </a:solidFill>
                  </a:tcPr>
                </a:tc>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90175">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AD1DC"/>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dirty="0"/>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249" name="Shape 249"/>
          <p:cNvSpPr/>
          <p:nvPr/>
        </p:nvSpPr>
        <p:spPr>
          <a:xfrm>
            <a:off x="3172707" y="3756024"/>
            <a:ext cx="1049100" cy="828900"/>
          </a:xfrm>
          <a:prstGeom prst="mathEqual">
            <a:avLst>
              <a:gd name="adj1" fmla="val 23520"/>
              <a:gd name="adj2" fmla="val 1176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lang="en-US" dirty="0"/>
          </a:p>
          <a:p>
            <a:pPr lvl="0">
              <a:spcBef>
                <a:spcPts val="0"/>
              </a:spcBef>
              <a:buNone/>
            </a:pPr>
            <a:endParaRPr dirty="0"/>
          </a:p>
        </p:txBody>
      </p:sp>
      <p:sp>
        <p:nvSpPr>
          <p:cNvPr id="250" name="Shape 250"/>
          <p:cNvSpPr txBox="1">
            <a:spLocks noGrp="1"/>
          </p:cNvSpPr>
          <p:nvPr>
            <p:ph type="body" idx="1"/>
          </p:nvPr>
        </p:nvSpPr>
        <p:spPr>
          <a:xfrm>
            <a:off x="4142525" y="1430599"/>
            <a:ext cx="4657090" cy="598763"/>
          </a:xfrm>
          <a:prstGeom prst="rect">
            <a:avLst/>
          </a:prstGeom>
        </p:spPr>
        <p:txBody>
          <a:bodyPr lIns="91425" tIns="91425" rIns="91425" bIns="91425" anchor="t" anchorCtr="0">
            <a:noAutofit/>
          </a:bodyPr>
          <a:lstStyle/>
          <a:p>
            <a:pPr lvl="0" algn="ctr" rtl="0">
              <a:spcBef>
                <a:spcPts val="0"/>
              </a:spcBef>
              <a:buNone/>
            </a:pPr>
            <a:r>
              <a:rPr lang="en-US" sz="2400" dirty="0"/>
              <a:t>A database is a collection of </a:t>
            </a:r>
            <a:r>
              <a:rPr lang="en-US" sz="2400" i="1" dirty="0"/>
              <a:t>tables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p:nvPr/>
        </p:nvSpPr>
        <p:spPr>
          <a:xfrm rot="5400000">
            <a:off x="4289625" y="1006875"/>
            <a:ext cx="1599600" cy="40473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7" name="Shape 257"/>
          <p:cNvSpPr txBox="1">
            <a:spLocks noGrp="1"/>
          </p:cNvSpPr>
          <p:nvPr>
            <p:ph type="title"/>
          </p:nvPr>
        </p:nvSpPr>
        <p:spPr>
          <a:xfrm>
            <a:off x="0" y="0"/>
            <a:ext cx="9144000" cy="1774500"/>
          </a:xfrm>
          <a:prstGeom prst="rect">
            <a:avLst/>
          </a:prstGeom>
        </p:spPr>
        <p:txBody>
          <a:bodyPr lIns="91425" tIns="91425" rIns="91425" bIns="91425" anchor="t" anchorCtr="0">
            <a:noAutofit/>
          </a:bodyPr>
          <a:lstStyle/>
          <a:p>
            <a:pPr lvl="0">
              <a:spcBef>
                <a:spcPts val="0"/>
              </a:spcBef>
              <a:buNone/>
            </a:pPr>
            <a:r>
              <a:rPr lang="en-US" sz="3600" dirty="0"/>
              <a:t>Databases are </a:t>
            </a:r>
            <a:r>
              <a:rPr lang="en-US" sz="3600" i="1" dirty="0"/>
              <a:t>queried </a:t>
            </a:r>
            <a:r>
              <a:rPr lang="en-US" sz="3600" dirty="0"/>
              <a:t>using </a:t>
            </a:r>
            <a:r>
              <a:rPr lang="en-US" sz="3600" i="1" dirty="0"/>
              <a:t>SQL</a:t>
            </a:r>
            <a:r>
              <a:rPr lang="en-US" sz="3600" dirty="0"/>
              <a:t> (</a:t>
            </a:r>
            <a:r>
              <a:rPr lang="en-US" sz="3600" i="1" dirty="0"/>
              <a:t>structured query language</a:t>
            </a:r>
            <a:r>
              <a:rPr lang="en-US" sz="3600" dirty="0"/>
              <a:t>) and the results can be loaded into R or other programs for analysis</a:t>
            </a:r>
          </a:p>
        </p:txBody>
      </p:sp>
      <p:graphicFrame>
        <p:nvGraphicFramePr>
          <p:cNvPr id="258" name="Shape 258"/>
          <p:cNvGraphicFramePr/>
          <p:nvPr/>
        </p:nvGraphicFramePr>
        <p:xfrm>
          <a:off x="295375" y="2095525"/>
          <a:ext cx="3852100" cy="2792730"/>
        </p:xfrm>
        <a:graphic>
          <a:graphicData uri="http://schemas.openxmlformats.org/drawingml/2006/table">
            <a:tbl>
              <a:tblPr>
                <a:noFill/>
                <a:tableStyleId>{635BAD22-BF1D-47B8-B43B-A763EC4562D3}</a:tableStyleId>
              </a:tblPr>
              <a:tblGrid>
                <a:gridCol w="963025">
                  <a:extLst>
                    <a:ext uri="{9D8B030D-6E8A-4147-A177-3AD203B41FA5}">
                      <a16:colId xmlns:a16="http://schemas.microsoft.com/office/drawing/2014/main" val="20000"/>
                    </a:ext>
                  </a:extLst>
                </a:gridCol>
                <a:gridCol w="963025">
                  <a:extLst>
                    <a:ext uri="{9D8B030D-6E8A-4147-A177-3AD203B41FA5}">
                      <a16:colId xmlns:a16="http://schemas.microsoft.com/office/drawing/2014/main" val="20001"/>
                    </a:ext>
                  </a:extLst>
                </a:gridCol>
                <a:gridCol w="1247950">
                  <a:extLst>
                    <a:ext uri="{9D8B030D-6E8A-4147-A177-3AD203B41FA5}">
                      <a16:colId xmlns:a16="http://schemas.microsoft.com/office/drawing/2014/main" val="20002"/>
                    </a:ext>
                  </a:extLst>
                </a:gridCol>
                <a:gridCol w="678100">
                  <a:extLst>
                    <a:ext uri="{9D8B030D-6E8A-4147-A177-3AD203B41FA5}">
                      <a16:colId xmlns:a16="http://schemas.microsoft.com/office/drawing/2014/main" val="20003"/>
                    </a:ext>
                  </a:extLst>
                </a:gridCol>
              </a:tblGrid>
              <a:tr h="401025">
                <a:tc>
                  <a:txBody>
                    <a:bodyPr/>
                    <a:lstStyle/>
                    <a:p>
                      <a:pPr lvl="0" rtl="0">
                        <a:spcBef>
                          <a:spcPts val="0"/>
                        </a:spcBef>
                        <a:buNone/>
                      </a:pPr>
                      <a:r>
                        <a:rPr lang="en-US" b="1" i="1"/>
                        <a:t>patient</a:t>
                      </a:r>
                    </a:p>
                  </a:txBody>
                  <a:tcPr marL="91425" marR="91425" marT="91425" marB="91425">
                    <a:lnL w="19050" cap="flat" cmpd="sng">
                      <a:solidFill>
                        <a:srgbClr val="0000FF"/>
                      </a:solidFill>
                      <a:prstDash val="solid"/>
                      <a:round/>
                      <a:headEnd type="none" w="med" len="med"/>
                      <a:tailEnd type="none" w="med" len="med"/>
                    </a:lnL>
                    <a:lnR w="19050" cap="flat" cmpd="sng">
                      <a:solidFill>
                        <a:srgbClr val="0000FF"/>
                      </a:solidFill>
                      <a:prstDash val="solid"/>
                      <a:round/>
                      <a:headEnd type="none" w="med" len="med"/>
                      <a:tailEnd type="none" w="med" len="med"/>
                    </a:lnR>
                    <a:lnT w="19050" cap="flat" cmpd="sng">
                      <a:solidFill>
                        <a:srgbClr val="0000FF"/>
                      </a:solidFill>
                      <a:prstDash val="solid"/>
                      <a:round/>
                      <a:headEnd type="none" w="med" len="med"/>
                      <a:tailEnd type="none" w="med" len="med"/>
                    </a:lnT>
                    <a:lnB w="19050" cap="flat" cmpd="sng">
                      <a:solidFill>
                        <a:srgbClr val="0000FF"/>
                      </a:solidFill>
                      <a:prstDash val="solid"/>
                      <a:round/>
                      <a:headEnd type="none" w="med" len="med"/>
                      <a:tailEnd type="none" w="med" len="med"/>
                    </a:lnB>
                    <a:solidFill>
                      <a:srgbClr val="FFFFFF"/>
                    </a:solidFill>
                  </a:tcPr>
                </a:tc>
                <a:tc>
                  <a:txBody>
                    <a:bodyPr/>
                    <a:lstStyle/>
                    <a:p>
                      <a:pPr lvl="0" rtl="0">
                        <a:spcBef>
                          <a:spcPts val="0"/>
                        </a:spcBef>
                        <a:buNone/>
                      </a:pPr>
                      <a:r>
                        <a:rPr lang="en-US" b="1" i="1"/>
                        <a:t>date</a:t>
                      </a:r>
                    </a:p>
                  </a:txBody>
                  <a:tcPr marL="91425" marR="91425" marT="91425" marB="91425">
                    <a:lnL w="19050" cap="flat" cmpd="sng">
                      <a:solidFill>
                        <a:srgbClr val="0000FF"/>
                      </a:solidFill>
                      <a:prstDash val="solid"/>
                      <a:round/>
                      <a:headEnd type="none" w="med" len="med"/>
                      <a:tailEnd type="none" w="med" len="med"/>
                    </a:lnL>
                    <a:lnR w="19050" cap="flat" cmpd="sng">
                      <a:solidFill>
                        <a:srgbClr val="0000FF"/>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dirty="0"/>
                        <a:t>diagnosis</a:t>
                      </a:r>
                    </a:p>
                  </a:txBody>
                  <a:tcPr marL="91425" marR="91425" marT="91425" marB="91425">
                    <a:lnL w="19050" cap="flat" cmpd="sng">
                      <a:solidFill>
                        <a:srgbClr val="0000FF"/>
                      </a:solidFill>
                      <a:prstDash val="solid"/>
                      <a:round/>
                      <a:headEnd type="none" w="med" len="med"/>
                      <a:tailEnd type="none" w="med" len="med"/>
                    </a:lnL>
                    <a:lnR w="19050" cap="flat" cmpd="sng">
                      <a:solidFill>
                        <a:srgbClr val="0000FF"/>
                      </a:solidFill>
                      <a:prstDash val="solid"/>
                      <a:round/>
                      <a:headEnd type="none" w="med" len="med"/>
                      <a:tailEnd type="none" w="med" len="med"/>
                    </a:lnR>
                    <a:lnT w="19050" cap="flat" cmpd="sng">
                      <a:solidFill>
                        <a:srgbClr val="0000FF"/>
                      </a:solidFill>
                      <a:prstDash val="solid"/>
                      <a:round/>
                      <a:headEnd type="none" w="med" len="med"/>
                      <a:tailEnd type="none" w="med" len="med"/>
                    </a:lnT>
                    <a:lnB w="19050" cap="flat" cmpd="sng">
                      <a:solidFill>
                        <a:srgbClr val="0000FF"/>
                      </a:solidFill>
                      <a:prstDash val="solid"/>
                      <a:round/>
                      <a:headEnd type="none" w="med" len="med"/>
                      <a:tailEnd type="none" w="med" len="med"/>
                    </a:lnB>
                    <a:solidFill>
                      <a:srgbClr val="FFFFFF"/>
                    </a:solidFill>
                  </a:tcPr>
                </a:tc>
                <a:tc>
                  <a:txBody>
                    <a:bodyPr/>
                    <a:lstStyle/>
                    <a:p>
                      <a:pPr lvl="0" rtl="0">
                        <a:spcBef>
                          <a:spcPts val="0"/>
                        </a:spcBef>
                        <a:buNone/>
                      </a:pPr>
                      <a:r>
                        <a:rPr lang="en-US" b="1" i="1"/>
                        <a:t>visit</a:t>
                      </a:r>
                    </a:p>
                  </a:txBody>
                  <a:tcPr marL="91425" marR="91425" marT="91425" marB="91425">
                    <a:lnL w="19050" cap="flat" cmpd="sng">
                      <a:solidFill>
                        <a:srgbClr val="0000FF"/>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extLst>
                  <a:ext uri="{0D108BD9-81ED-4DB2-BD59-A6C34878D82A}">
                    <a16:rowId xmlns:a16="http://schemas.microsoft.com/office/drawing/2014/main" val="10000"/>
                  </a:ext>
                </a:extLst>
              </a:tr>
              <a:tr h="401025">
                <a:tc>
                  <a:txBody>
                    <a:bodyPr/>
                    <a:lstStyle/>
                    <a:p>
                      <a:pPr lvl="0" rtl="0">
                        <a:spcBef>
                          <a:spcPts val="0"/>
                        </a:spcBef>
                        <a:buNone/>
                      </a:pPr>
                      <a:r>
                        <a:rPr lang="en-US"/>
                        <a:t>1</a:t>
                      </a:r>
                    </a:p>
                  </a:txBody>
                  <a:tcPr marL="91425" marR="91425" marT="91425" marB="91425">
                    <a:lnL w="19050" cap="flat" cmpd="sng">
                      <a:solidFill>
                        <a:srgbClr val="0000FF"/>
                      </a:solidFill>
                      <a:prstDash val="solid"/>
                      <a:round/>
                      <a:headEnd type="none" w="med" len="med"/>
                      <a:tailEnd type="none" w="med" len="med"/>
                    </a:lnL>
                    <a:lnR w="19050" cap="flat" cmpd="sng">
                      <a:solidFill>
                        <a:srgbClr val="0000FF"/>
                      </a:solidFill>
                      <a:prstDash val="solid"/>
                      <a:round/>
                      <a:headEnd type="none" w="med" len="med"/>
                      <a:tailEnd type="none" w="med" len="med"/>
                    </a:lnR>
                    <a:lnT w="19050" cap="flat" cmpd="sng">
                      <a:solidFill>
                        <a:srgbClr val="0000FF"/>
                      </a:solidFill>
                      <a:prstDash val="solid"/>
                      <a:round/>
                      <a:headEnd type="none" w="med" len="med"/>
                      <a:tailEnd type="none" w="med" len="med"/>
                    </a:lnT>
                    <a:lnB w="19050" cap="flat" cmpd="sng">
                      <a:solidFill>
                        <a:srgbClr val="0000FF"/>
                      </a:solidFill>
                      <a:prstDash val="solid"/>
                      <a:round/>
                      <a:headEnd type="none" w="med" len="med"/>
                      <a:tailEnd type="none" w="med" len="med"/>
                    </a:lnB>
                    <a:solidFill>
                      <a:srgbClr val="FFFFFF"/>
                    </a:solidFill>
                  </a:tcPr>
                </a:tc>
                <a:tc>
                  <a:txBody>
                    <a:bodyPr/>
                    <a:lstStyle/>
                    <a:p>
                      <a:pPr lvl="0" rtl="0">
                        <a:spcBef>
                          <a:spcPts val="0"/>
                        </a:spcBef>
                        <a:buNone/>
                      </a:pPr>
                      <a:r>
                        <a:rPr lang="en-US"/>
                        <a:t>1/1/07</a:t>
                      </a:r>
                    </a:p>
                  </a:txBody>
                  <a:tcPr marL="91425" marR="91425" marT="91425" marB="91425">
                    <a:lnL w="19050" cap="flat" cmpd="sng">
                      <a:solidFill>
                        <a:srgbClr val="0000FF"/>
                      </a:solidFill>
                      <a:prstDash val="solid"/>
                      <a:round/>
                      <a:headEnd type="none" w="med" len="med"/>
                      <a:tailEnd type="none" w="med" len="med"/>
                    </a:lnL>
                    <a:lnR w="19050" cap="flat" cmpd="sng">
                      <a:solidFill>
                        <a:srgbClr val="0000FF"/>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105.2</a:t>
                      </a:r>
                    </a:p>
                  </a:txBody>
                  <a:tcPr marL="91425" marR="91425" marT="91425" marB="91425">
                    <a:lnL w="19050" cap="flat" cmpd="sng">
                      <a:solidFill>
                        <a:srgbClr val="0000FF"/>
                      </a:solidFill>
                      <a:prstDash val="solid"/>
                      <a:round/>
                      <a:headEnd type="none" w="med" len="med"/>
                      <a:tailEnd type="none" w="med" len="med"/>
                    </a:lnL>
                    <a:lnR w="19050" cap="flat" cmpd="sng">
                      <a:solidFill>
                        <a:srgbClr val="0000FF"/>
                      </a:solidFill>
                      <a:prstDash val="solid"/>
                      <a:round/>
                      <a:headEnd type="none" w="med" len="med"/>
                      <a:tailEnd type="none" w="med" len="med"/>
                    </a:lnR>
                    <a:lnT w="19050" cap="flat" cmpd="sng">
                      <a:solidFill>
                        <a:srgbClr val="0000FF"/>
                      </a:solidFill>
                      <a:prstDash val="solid"/>
                      <a:round/>
                      <a:headEnd type="none" w="med" len="med"/>
                      <a:tailEnd type="none" w="med" len="med"/>
                    </a:lnT>
                    <a:lnB w="19050" cap="flat" cmpd="sng">
                      <a:solidFill>
                        <a:srgbClr val="0000FF"/>
                      </a:solidFill>
                      <a:prstDash val="solid"/>
                      <a:round/>
                      <a:headEnd type="none" w="med" len="med"/>
                      <a:tailEnd type="none" w="med" len="med"/>
                    </a:lnB>
                    <a:solidFill>
                      <a:srgbClr val="FFFFFF"/>
                    </a:solidFill>
                  </a:tcPr>
                </a:tc>
                <a:tc>
                  <a:txBody>
                    <a:bodyPr/>
                    <a:lstStyle/>
                    <a:p>
                      <a:pPr lvl="0" rtl="0">
                        <a:spcBef>
                          <a:spcPts val="0"/>
                        </a:spcBef>
                        <a:buNone/>
                      </a:pPr>
                      <a:r>
                        <a:rPr lang="en-US"/>
                        <a:t>34</a:t>
                      </a:r>
                    </a:p>
                  </a:txBody>
                  <a:tcPr marL="91425" marR="91425" marT="91425" marB="91425">
                    <a:lnL w="19050" cap="flat" cmpd="sng">
                      <a:solidFill>
                        <a:srgbClr val="0000FF"/>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extLst>
                  <a:ext uri="{0D108BD9-81ED-4DB2-BD59-A6C34878D82A}">
                    <a16:rowId xmlns:a16="http://schemas.microsoft.com/office/drawing/2014/main" val="10001"/>
                  </a:ext>
                </a:extLst>
              </a:tr>
              <a:tr h="401025">
                <a:tc>
                  <a:txBody>
                    <a:bodyPr/>
                    <a:lstStyle/>
                    <a:p>
                      <a:pPr lvl="0" rtl="0">
                        <a:spcBef>
                          <a:spcPts val="0"/>
                        </a:spcBef>
                        <a:buNone/>
                      </a:pPr>
                      <a:r>
                        <a:rPr lang="en-US"/>
                        <a:t>2</a:t>
                      </a:r>
                    </a:p>
                  </a:txBody>
                  <a:tcPr marL="91425" marR="91425" marT="91425" marB="91425">
                    <a:lnL w="19050" cap="flat" cmpd="sng">
                      <a:solidFill>
                        <a:srgbClr val="0000FF"/>
                      </a:solidFill>
                      <a:prstDash val="solid"/>
                      <a:round/>
                      <a:headEnd type="none" w="med" len="med"/>
                      <a:tailEnd type="none" w="med" len="med"/>
                    </a:lnL>
                    <a:lnR w="19050" cap="flat" cmpd="sng">
                      <a:solidFill>
                        <a:srgbClr val="0000FF"/>
                      </a:solidFill>
                      <a:prstDash val="solid"/>
                      <a:round/>
                      <a:headEnd type="none" w="med" len="med"/>
                      <a:tailEnd type="none" w="med" len="med"/>
                    </a:lnR>
                    <a:lnT w="19050" cap="flat" cmpd="sng">
                      <a:solidFill>
                        <a:srgbClr val="0000FF"/>
                      </a:solidFill>
                      <a:prstDash val="solid"/>
                      <a:round/>
                      <a:headEnd type="none" w="med" len="med"/>
                      <a:tailEnd type="none" w="med" len="med"/>
                    </a:lnT>
                    <a:lnB w="19050" cap="flat" cmpd="sng">
                      <a:solidFill>
                        <a:srgbClr val="0000FF"/>
                      </a:solidFill>
                      <a:prstDash val="solid"/>
                      <a:round/>
                      <a:headEnd type="none" w="med" len="med"/>
                      <a:tailEnd type="none" w="med" len="med"/>
                    </a:lnB>
                    <a:solidFill>
                      <a:srgbClr val="FFFFFF"/>
                    </a:solidFill>
                  </a:tcPr>
                </a:tc>
                <a:tc>
                  <a:txBody>
                    <a:bodyPr/>
                    <a:lstStyle/>
                    <a:p>
                      <a:pPr lvl="0" rtl="0">
                        <a:spcBef>
                          <a:spcPts val="0"/>
                        </a:spcBef>
                        <a:buNone/>
                      </a:pPr>
                      <a:r>
                        <a:rPr lang="en-US"/>
                        <a:t>6/14/12</a:t>
                      </a:r>
                    </a:p>
                  </a:txBody>
                  <a:tcPr marL="91425" marR="91425" marT="91425" marB="91425">
                    <a:lnL w="19050" cap="flat" cmpd="sng">
                      <a:solidFill>
                        <a:srgbClr val="0000FF"/>
                      </a:solidFill>
                      <a:prstDash val="solid"/>
                      <a:round/>
                      <a:headEnd type="none" w="med" len="med"/>
                      <a:tailEnd type="none" w="med" len="med"/>
                    </a:lnL>
                    <a:lnR w="19050" cap="flat" cmpd="sng">
                      <a:solidFill>
                        <a:srgbClr val="0000FF"/>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993.4</a:t>
                      </a:r>
                    </a:p>
                  </a:txBody>
                  <a:tcPr marL="91425" marR="91425" marT="91425" marB="91425">
                    <a:lnL w="19050" cap="flat" cmpd="sng">
                      <a:solidFill>
                        <a:srgbClr val="0000FF"/>
                      </a:solidFill>
                      <a:prstDash val="solid"/>
                      <a:round/>
                      <a:headEnd type="none" w="med" len="med"/>
                      <a:tailEnd type="none" w="med" len="med"/>
                    </a:lnL>
                    <a:lnR w="19050" cap="flat" cmpd="sng">
                      <a:solidFill>
                        <a:srgbClr val="0000FF"/>
                      </a:solidFill>
                      <a:prstDash val="solid"/>
                      <a:round/>
                      <a:headEnd type="none" w="med" len="med"/>
                      <a:tailEnd type="none" w="med" len="med"/>
                    </a:lnR>
                    <a:lnT w="19050" cap="flat" cmpd="sng">
                      <a:solidFill>
                        <a:srgbClr val="0000FF"/>
                      </a:solidFill>
                      <a:prstDash val="solid"/>
                      <a:round/>
                      <a:headEnd type="none" w="med" len="med"/>
                      <a:tailEnd type="none" w="med" len="med"/>
                    </a:lnT>
                    <a:lnB w="19050" cap="flat" cmpd="sng">
                      <a:solidFill>
                        <a:srgbClr val="0000FF"/>
                      </a:solidFill>
                      <a:prstDash val="solid"/>
                      <a:round/>
                      <a:headEnd type="none" w="med" len="med"/>
                      <a:tailEnd type="none" w="med" len="med"/>
                    </a:lnB>
                    <a:solidFill>
                      <a:srgbClr val="FFFFFF"/>
                    </a:solidFill>
                  </a:tcPr>
                </a:tc>
                <a:tc>
                  <a:txBody>
                    <a:bodyPr/>
                    <a:lstStyle/>
                    <a:p>
                      <a:pPr lvl="0" rtl="0">
                        <a:spcBef>
                          <a:spcPts val="0"/>
                        </a:spcBef>
                        <a:buNone/>
                      </a:pPr>
                      <a:r>
                        <a:rPr lang="en-US">
                          <a:solidFill>
                            <a:srgbClr val="274E13"/>
                          </a:solidFill>
                        </a:rPr>
                        <a:t>9</a:t>
                      </a:r>
                    </a:p>
                  </a:txBody>
                  <a:tcPr marL="91425" marR="91425" marT="91425" marB="91425">
                    <a:lnL w="19050" cap="flat" cmpd="sng">
                      <a:solidFill>
                        <a:srgbClr val="0000FF"/>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extLst>
                  <a:ext uri="{0D108BD9-81ED-4DB2-BD59-A6C34878D82A}">
                    <a16:rowId xmlns:a16="http://schemas.microsoft.com/office/drawing/2014/main" val="10002"/>
                  </a:ext>
                </a:extLst>
              </a:tr>
              <a:tr h="401025">
                <a:tc>
                  <a:txBody>
                    <a:bodyPr/>
                    <a:lstStyle/>
                    <a:p>
                      <a:pPr lvl="0" rtl="0">
                        <a:spcBef>
                          <a:spcPts val="0"/>
                        </a:spcBef>
                        <a:buNone/>
                      </a:pPr>
                      <a:r>
                        <a:rPr lang="en-US"/>
                        <a:t>...</a:t>
                      </a:r>
                    </a:p>
                  </a:txBody>
                  <a:tcPr marL="91425" marR="91425" marT="91425" marB="91425">
                    <a:lnL w="19050" cap="flat" cmpd="sng">
                      <a:solidFill>
                        <a:srgbClr val="0000FF"/>
                      </a:solidFill>
                      <a:prstDash val="solid"/>
                      <a:round/>
                      <a:headEnd type="none" w="med" len="med"/>
                      <a:tailEnd type="none" w="med" len="med"/>
                    </a:lnL>
                    <a:lnR w="19050" cap="flat" cmpd="sng">
                      <a:solidFill>
                        <a:srgbClr val="0000FF"/>
                      </a:solidFill>
                      <a:prstDash val="solid"/>
                      <a:round/>
                      <a:headEnd type="none" w="med" len="med"/>
                      <a:tailEnd type="none" w="med" len="med"/>
                    </a:lnR>
                    <a:lnT w="19050" cap="flat" cmpd="sng">
                      <a:solidFill>
                        <a:srgbClr val="0000FF"/>
                      </a:solidFill>
                      <a:prstDash val="solid"/>
                      <a:round/>
                      <a:headEnd type="none" w="med" len="med"/>
                      <a:tailEnd type="none" w="med" len="med"/>
                    </a:lnT>
                    <a:lnB w="19050" cap="flat" cmpd="sng">
                      <a:solidFill>
                        <a:srgbClr val="0000FF"/>
                      </a:solidFill>
                      <a:prstDash val="solid"/>
                      <a:round/>
                      <a:headEnd type="none" w="med" len="med"/>
                      <a:tailEnd type="none" w="med" len="med"/>
                    </a:lnB>
                    <a:solidFill>
                      <a:srgbClr val="FFFFFF"/>
                    </a:solidFill>
                  </a:tcPr>
                </a:tc>
                <a:tc>
                  <a:txBody>
                    <a:bodyPr/>
                    <a:lstStyle/>
                    <a:p>
                      <a:pPr lvl="0" rtl="0">
                        <a:spcBef>
                          <a:spcPts val="0"/>
                        </a:spcBef>
                        <a:buNone/>
                      </a:pPr>
                      <a:r>
                        <a:rPr lang="en-US"/>
                        <a:t>...</a:t>
                      </a:r>
                    </a:p>
                  </a:txBody>
                  <a:tcPr marL="91425" marR="91425" marT="91425" marB="91425">
                    <a:lnL w="19050" cap="flat" cmpd="sng">
                      <a:solidFill>
                        <a:srgbClr val="0000FF"/>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9050" cap="flat" cmpd="sng">
                      <a:solidFill>
                        <a:srgbClr val="0000FF"/>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68575">
                <a:tc>
                  <a:txBody>
                    <a:bodyPr/>
                    <a:lstStyle/>
                    <a:p>
                      <a:pPr lvl="0">
                        <a:spcBef>
                          <a:spcPts val="0"/>
                        </a:spcBef>
                        <a:buNone/>
                      </a:pPr>
                      <a:endParaRPr/>
                    </a:p>
                  </a:txBody>
                  <a:tcPr marL="91425" marR="91425" marT="91425" marB="91425">
                    <a:lnL w="19050" cap="flat" cmpd="sng">
                      <a:solidFill>
                        <a:srgbClr val="0000FF"/>
                      </a:solidFill>
                      <a:prstDash val="solid"/>
                      <a:round/>
                      <a:headEnd type="none" w="med" len="med"/>
                      <a:tailEnd type="none" w="med" len="med"/>
                    </a:lnL>
                    <a:lnR w="19050" cap="flat" cmpd="sng">
                      <a:solidFill>
                        <a:srgbClr val="0000FF"/>
                      </a:solidFill>
                      <a:prstDash val="solid"/>
                      <a:round/>
                      <a:headEnd type="none" w="med" len="med"/>
                      <a:tailEnd type="none" w="med" len="med"/>
                    </a:lnR>
                    <a:lnT w="19050" cap="flat" cmpd="sng">
                      <a:solidFill>
                        <a:srgbClr val="0000FF"/>
                      </a:solidFill>
                      <a:prstDash val="solid"/>
                      <a:round/>
                      <a:headEnd type="none" w="med" len="med"/>
                      <a:tailEnd type="none" w="med" len="med"/>
                    </a:lnT>
                    <a:lnB w="19050" cap="flat" cmpd="sng">
                      <a:solidFill>
                        <a:srgbClr val="0000FF"/>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19050" cap="flat" cmpd="sng">
                      <a:solidFill>
                        <a:srgbClr val="0000FF"/>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68575">
                <a:tc>
                  <a:txBody>
                    <a:bodyPr/>
                    <a:lstStyle/>
                    <a:p>
                      <a:pPr lvl="0">
                        <a:spcBef>
                          <a:spcPts val="0"/>
                        </a:spcBef>
                        <a:buNone/>
                      </a:pPr>
                      <a:endParaRPr/>
                    </a:p>
                  </a:txBody>
                  <a:tcPr marL="91425" marR="91425" marT="91425" marB="91425">
                    <a:lnL w="19050" cap="flat" cmpd="sng">
                      <a:solidFill>
                        <a:srgbClr val="0000FF"/>
                      </a:solidFill>
                      <a:prstDash val="solid"/>
                      <a:round/>
                      <a:headEnd type="none" w="med" len="med"/>
                      <a:tailEnd type="none" w="med" len="med"/>
                    </a:lnL>
                    <a:lnR w="19050" cap="flat" cmpd="sng">
                      <a:solidFill>
                        <a:srgbClr val="0000FF"/>
                      </a:solidFill>
                      <a:prstDash val="solid"/>
                      <a:round/>
                      <a:headEnd type="none" w="med" len="med"/>
                      <a:tailEnd type="none" w="med" len="med"/>
                    </a:lnR>
                    <a:lnT w="19050" cap="flat" cmpd="sng">
                      <a:solidFill>
                        <a:srgbClr val="0000FF"/>
                      </a:solidFill>
                      <a:prstDash val="solid"/>
                      <a:round/>
                      <a:headEnd type="none" w="med" len="med"/>
                      <a:tailEnd type="none" w="med" len="med"/>
                    </a:lnT>
                    <a:lnB w="19050" cap="flat" cmpd="sng">
                      <a:solidFill>
                        <a:srgbClr val="0000FF"/>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19050" cap="flat" cmpd="sng">
                      <a:solidFill>
                        <a:srgbClr val="0000FF"/>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68575">
                <a:tc>
                  <a:txBody>
                    <a:bodyPr/>
                    <a:lstStyle/>
                    <a:p>
                      <a:pPr lvl="0">
                        <a:spcBef>
                          <a:spcPts val="0"/>
                        </a:spcBef>
                        <a:buNone/>
                      </a:pPr>
                      <a:endParaRPr/>
                    </a:p>
                  </a:txBody>
                  <a:tcPr marL="91425" marR="91425" marT="91425" marB="91425">
                    <a:lnL w="19050" cap="flat" cmpd="sng">
                      <a:solidFill>
                        <a:srgbClr val="0000FF"/>
                      </a:solidFill>
                      <a:prstDash val="solid"/>
                      <a:round/>
                      <a:headEnd type="none" w="med" len="med"/>
                      <a:tailEnd type="none" w="med" len="med"/>
                    </a:lnL>
                    <a:lnR w="19050" cap="flat" cmpd="sng">
                      <a:solidFill>
                        <a:srgbClr val="0000FF"/>
                      </a:solidFill>
                      <a:prstDash val="solid"/>
                      <a:round/>
                      <a:headEnd type="none" w="med" len="med"/>
                      <a:tailEnd type="none" w="med" len="med"/>
                    </a:lnR>
                    <a:lnT w="19050" cap="flat" cmpd="sng">
                      <a:solidFill>
                        <a:srgbClr val="0000FF"/>
                      </a:solidFill>
                      <a:prstDash val="solid"/>
                      <a:round/>
                      <a:headEnd type="none" w="med" len="med"/>
                      <a:tailEnd type="none" w="med" len="med"/>
                    </a:lnT>
                    <a:lnB w="19050" cap="flat" cmpd="sng">
                      <a:solidFill>
                        <a:srgbClr val="0000FF"/>
                      </a:solidFill>
                      <a:prstDash val="solid"/>
                      <a:round/>
                      <a:headEnd type="none" w="med" len="med"/>
                      <a:tailEnd type="none" w="med" len="med"/>
                    </a:lnB>
                    <a:solidFill>
                      <a:srgbClr val="FFFFFF"/>
                    </a:solidFill>
                  </a:tcPr>
                </a:tc>
                <a:tc>
                  <a:txBody>
                    <a:bodyPr/>
                    <a:lstStyle/>
                    <a:p>
                      <a:pPr lvl="0">
                        <a:spcBef>
                          <a:spcPts val="0"/>
                        </a:spcBef>
                        <a:buNone/>
                      </a:pPr>
                      <a:endParaRPr dirty="0"/>
                    </a:p>
                  </a:txBody>
                  <a:tcPr marL="91425" marR="91425" marT="91425" marB="91425">
                    <a:lnL w="19050" cap="flat" cmpd="sng">
                      <a:solidFill>
                        <a:srgbClr val="0000FF"/>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dirty="0"/>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dirty="0"/>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259" name="Shape 259"/>
          <p:cNvGraphicFramePr/>
          <p:nvPr/>
        </p:nvGraphicFramePr>
        <p:xfrm>
          <a:off x="687100" y="3191900"/>
          <a:ext cx="3852100" cy="2792730"/>
        </p:xfrm>
        <a:graphic>
          <a:graphicData uri="http://schemas.openxmlformats.org/drawingml/2006/table">
            <a:tbl>
              <a:tblPr>
                <a:noFill/>
                <a:tableStyleId>{635BAD22-BF1D-47B8-B43B-A763EC4562D3}</a:tableStyleId>
              </a:tblPr>
              <a:tblGrid>
                <a:gridCol w="963025">
                  <a:extLst>
                    <a:ext uri="{9D8B030D-6E8A-4147-A177-3AD203B41FA5}">
                      <a16:colId xmlns:a16="http://schemas.microsoft.com/office/drawing/2014/main" val="20000"/>
                    </a:ext>
                  </a:extLst>
                </a:gridCol>
                <a:gridCol w="963025">
                  <a:extLst>
                    <a:ext uri="{9D8B030D-6E8A-4147-A177-3AD203B41FA5}">
                      <a16:colId xmlns:a16="http://schemas.microsoft.com/office/drawing/2014/main" val="20001"/>
                    </a:ext>
                  </a:extLst>
                </a:gridCol>
                <a:gridCol w="1066650">
                  <a:extLst>
                    <a:ext uri="{9D8B030D-6E8A-4147-A177-3AD203B41FA5}">
                      <a16:colId xmlns:a16="http://schemas.microsoft.com/office/drawing/2014/main" val="20002"/>
                    </a:ext>
                  </a:extLst>
                </a:gridCol>
                <a:gridCol w="859400">
                  <a:extLst>
                    <a:ext uri="{9D8B030D-6E8A-4147-A177-3AD203B41FA5}">
                      <a16:colId xmlns:a16="http://schemas.microsoft.com/office/drawing/2014/main" val="20003"/>
                    </a:ext>
                  </a:extLst>
                </a:gridCol>
              </a:tblGrid>
              <a:tr h="401025">
                <a:tc>
                  <a:txBody>
                    <a:bodyPr/>
                    <a:lstStyle/>
                    <a:p>
                      <a:pPr lvl="0" rtl="0">
                        <a:spcBef>
                          <a:spcPts val="0"/>
                        </a:spcBef>
                        <a:buNone/>
                      </a:pPr>
                      <a:r>
                        <a:rPr lang="en-US" b="1" i="1"/>
                        <a:t>patient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a:t>date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a:t>drug ID</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a:t>visit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extLst>
                  <a:ext uri="{0D108BD9-81ED-4DB2-BD59-A6C34878D82A}">
                    <a16:rowId xmlns:a16="http://schemas.microsoft.com/office/drawing/2014/main" val="10000"/>
                  </a:ext>
                </a:extLst>
              </a:tr>
              <a:tr h="401025">
                <a:tc>
                  <a:txBody>
                    <a:bodyPr/>
                    <a:lstStyle/>
                    <a:p>
                      <a:pPr lvl="0" rtl="0">
                        <a:spcBef>
                          <a:spcPts val="0"/>
                        </a:spcBef>
                        <a:buNone/>
                      </a:pPr>
                      <a:r>
                        <a:rPr lang="en-US"/>
                        <a:t>1</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9050" cap="flat" cmpd="sng">
                      <a:solidFill>
                        <a:srgbClr val="FF0000"/>
                      </a:solidFill>
                      <a:prstDash val="solid"/>
                      <a:round/>
                      <a:headEnd type="none" w="med" len="med"/>
                      <a:tailEnd type="none" w="med" len="med"/>
                    </a:lnB>
                    <a:solidFill>
                      <a:srgbClr val="FFFFFF"/>
                    </a:solidFill>
                  </a:tcPr>
                </a:tc>
                <a:tc>
                  <a:txBody>
                    <a:bodyPr/>
                    <a:lstStyle/>
                    <a:p>
                      <a:pPr lvl="0" rtl="0">
                        <a:spcBef>
                          <a:spcPts val="0"/>
                        </a:spcBef>
                        <a:buNone/>
                      </a:pPr>
                      <a:r>
                        <a:rPr lang="en-US"/>
                        <a:t>9/10/90</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9050" cap="flat" cmpd="sng">
                      <a:solidFill>
                        <a:srgbClr val="FF0000"/>
                      </a:solidFill>
                      <a:prstDash val="solid"/>
                      <a:round/>
                      <a:headEnd type="none" w="med" len="med"/>
                      <a:tailEnd type="none" w="med" len="med"/>
                    </a:lnB>
                    <a:solidFill>
                      <a:srgbClr val="FFFFFF"/>
                    </a:solidFill>
                  </a:tcPr>
                </a:tc>
                <a:tc>
                  <a:txBody>
                    <a:bodyPr/>
                    <a:lstStyle/>
                    <a:p>
                      <a:pPr lvl="0" rtl="0">
                        <a:spcBef>
                          <a:spcPts val="0"/>
                        </a:spcBef>
                        <a:buNone/>
                      </a:pPr>
                      <a:r>
                        <a:rPr lang="en-US"/>
                        <a:t>1</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9050" cap="flat" cmpd="sng">
                      <a:solidFill>
                        <a:srgbClr val="FF0000"/>
                      </a:solidFill>
                      <a:prstDash val="solid"/>
                      <a:round/>
                      <a:headEnd type="none" w="med" len="med"/>
                      <a:tailEnd type="none" w="med" len="med"/>
                    </a:lnB>
                    <a:solidFill>
                      <a:srgbClr val="FFFFFF"/>
                    </a:solidFill>
                  </a:tcPr>
                </a:tc>
                <a:tc>
                  <a:txBody>
                    <a:bodyPr/>
                    <a:lstStyle/>
                    <a:p>
                      <a:pPr lvl="0" rtl="0">
                        <a:spcBef>
                          <a:spcPts val="0"/>
                        </a:spcBef>
                        <a:buNone/>
                      </a:pPr>
                      <a:r>
                        <a:rPr lang="en-US"/>
                        <a:t>225</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9050" cap="flat" cmpd="sng">
                      <a:solidFill>
                        <a:srgbClr val="FF0000"/>
                      </a:solidFill>
                      <a:prstDash val="solid"/>
                      <a:round/>
                      <a:headEnd type="none" w="med" len="med"/>
                      <a:tailEnd type="none" w="med" len="med"/>
                    </a:lnB>
                    <a:solidFill>
                      <a:srgbClr val="D9EAD3"/>
                    </a:solidFill>
                  </a:tcPr>
                </a:tc>
                <a:extLst>
                  <a:ext uri="{0D108BD9-81ED-4DB2-BD59-A6C34878D82A}">
                    <a16:rowId xmlns:a16="http://schemas.microsoft.com/office/drawing/2014/main" val="10001"/>
                  </a:ext>
                </a:extLst>
              </a:tr>
              <a:tr h="401025">
                <a:tc>
                  <a:txBody>
                    <a:bodyPr/>
                    <a:lstStyle/>
                    <a:p>
                      <a:pPr lvl="0" rtl="0">
                        <a:spcBef>
                          <a:spcPts val="0"/>
                        </a:spcBef>
                        <a:buNone/>
                      </a:pPr>
                      <a:r>
                        <a:rPr lang="en-US"/>
                        <a:t>2</a:t>
                      </a:r>
                    </a:p>
                  </a:txBody>
                  <a:tcPr marL="91425" marR="91425" marT="91425" marB="91425">
                    <a:lnL w="19050" cap="flat" cmpd="sng">
                      <a:solidFill>
                        <a:srgbClr val="FF0000"/>
                      </a:solidFill>
                      <a:prstDash val="solid"/>
                      <a:round/>
                      <a:headEnd type="none" w="med" len="med"/>
                      <a:tailEnd type="none" w="med" len="med"/>
                    </a:lnL>
                    <a:lnR w="19050" cap="flat" cmpd="sng">
                      <a:solidFill>
                        <a:srgbClr val="FF0000"/>
                      </a:solidFill>
                      <a:prstDash val="solid"/>
                      <a:round/>
                      <a:headEnd type="none" w="med" len="med"/>
                      <a:tailEnd type="none" w="med" len="med"/>
                    </a:lnR>
                    <a:lnT w="19050" cap="flat" cmpd="sng">
                      <a:solidFill>
                        <a:srgbClr val="FF0000"/>
                      </a:solidFill>
                      <a:prstDash val="solid"/>
                      <a:round/>
                      <a:headEnd type="none" w="med" len="med"/>
                      <a:tailEnd type="none" w="med" len="med"/>
                    </a:lnT>
                    <a:lnB w="19050" cap="flat" cmpd="sng">
                      <a:solidFill>
                        <a:srgbClr val="FF0000"/>
                      </a:solidFill>
                      <a:prstDash val="solid"/>
                      <a:round/>
                      <a:headEnd type="none" w="med" len="med"/>
                      <a:tailEnd type="none" w="med" len="med"/>
                    </a:lnB>
                    <a:solidFill>
                      <a:srgbClr val="FFFFFF"/>
                    </a:solidFill>
                  </a:tcPr>
                </a:tc>
                <a:tc>
                  <a:txBody>
                    <a:bodyPr/>
                    <a:lstStyle/>
                    <a:p>
                      <a:pPr lvl="0" rtl="0">
                        <a:spcBef>
                          <a:spcPts val="0"/>
                        </a:spcBef>
                        <a:buNone/>
                      </a:pPr>
                      <a:r>
                        <a:rPr lang="en-US"/>
                        <a:t>6/14/12</a:t>
                      </a:r>
                    </a:p>
                  </a:txBody>
                  <a:tcPr marL="91425" marR="91425" marT="91425" marB="91425">
                    <a:lnL w="19050" cap="flat" cmpd="sng">
                      <a:solidFill>
                        <a:srgbClr val="FF0000"/>
                      </a:solidFill>
                      <a:prstDash val="solid"/>
                      <a:round/>
                      <a:headEnd type="none" w="med" len="med"/>
                      <a:tailEnd type="none" w="med" len="med"/>
                    </a:lnL>
                    <a:lnR w="19050" cap="flat" cmpd="sng">
                      <a:solidFill>
                        <a:srgbClr val="FF0000"/>
                      </a:solidFill>
                      <a:prstDash val="solid"/>
                      <a:round/>
                      <a:headEnd type="none" w="med" len="med"/>
                      <a:tailEnd type="none" w="med" len="med"/>
                    </a:lnR>
                    <a:lnT w="19050" cap="flat" cmpd="sng">
                      <a:solidFill>
                        <a:srgbClr val="FF0000"/>
                      </a:solidFill>
                      <a:prstDash val="solid"/>
                      <a:round/>
                      <a:headEnd type="none" w="med" len="med"/>
                      <a:tailEnd type="none" w="med" len="med"/>
                    </a:lnT>
                    <a:lnB w="19050" cap="flat" cmpd="sng">
                      <a:solidFill>
                        <a:srgbClr val="FF0000"/>
                      </a:solidFill>
                      <a:prstDash val="solid"/>
                      <a:round/>
                      <a:headEnd type="none" w="med" len="med"/>
                      <a:tailEnd type="none" w="med" len="med"/>
                    </a:lnB>
                    <a:solidFill>
                      <a:srgbClr val="FFFFFF"/>
                    </a:solidFill>
                  </a:tcPr>
                </a:tc>
                <a:tc>
                  <a:txBody>
                    <a:bodyPr/>
                    <a:lstStyle/>
                    <a:p>
                      <a:pPr lvl="0" rtl="0">
                        <a:spcBef>
                          <a:spcPts val="0"/>
                        </a:spcBef>
                        <a:buNone/>
                      </a:pPr>
                      <a:r>
                        <a:rPr lang="en-US">
                          <a:solidFill>
                            <a:srgbClr val="FF0000"/>
                          </a:solidFill>
                        </a:rPr>
                        <a:t>2</a:t>
                      </a:r>
                    </a:p>
                  </a:txBody>
                  <a:tcPr marL="91425" marR="91425" marT="91425" marB="91425">
                    <a:lnL w="19050" cap="flat" cmpd="sng">
                      <a:solidFill>
                        <a:srgbClr val="FF0000"/>
                      </a:solidFill>
                      <a:prstDash val="solid"/>
                      <a:round/>
                      <a:headEnd type="none" w="med" len="med"/>
                      <a:tailEnd type="none" w="med" len="med"/>
                    </a:lnL>
                    <a:lnR w="19050" cap="flat" cmpd="sng">
                      <a:solidFill>
                        <a:srgbClr val="FF0000"/>
                      </a:solidFill>
                      <a:prstDash val="solid"/>
                      <a:round/>
                      <a:headEnd type="none" w="med" len="med"/>
                      <a:tailEnd type="none" w="med" len="med"/>
                    </a:lnR>
                    <a:lnT w="19050" cap="flat" cmpd="sng">
                      <a:solidFill>
                        <a:srgbClr val="FF0000"/>
                      </a:solidFill>
                      <a:prstDash val="solid"/>
                      <a:round/>
                      <a:headEnd type="none" w="med" len="med"/>
                      <a:tailEnd type="none" w="med" len="med"/>
                    </a:lnT>
                    <a:lnB w="19050" cap="flat" cmpd="sng">
                      <a:solidFill>
                        <a:srgbClr val="FF0000"/>
                      </a:solidFill>
                      <a:prstDash val="solid"/>
                      <a:round/>
                      <a:headEnd type="none" w="med" len="med"/>
                      <a:tailEnd type="none" w="med" len="med"/>
                    </a:lnB>
                    <a:solidFill>
                      <a:srgbClr val="FFFFFF"/>
                    </a:solidFill>
                  </a:tcPr>
                </a:tc>
                <a:tc>
                  <a:txBody>
                    <a:bodyPr/>
                    <a:lstStyle/>
                    <a:p>
                      <a:pPr lvl="0" rtl="0">
                        <a:spcBef>
                          <a:spcPts val="0"/>
                        </a:spcBef>
                        <a:buNone/>
                      </a:pPr>
                      <a:r>
                        <a:rPr lang="en-US">
                          <a:solidFill>
                            <a:srgbClr val="274E13"/>
                          </a:solidFill>
                        </a:rPr>
                        <a:t>9</a:t>
                      </a:r>
                    </a:p>
                  </a:txBody>
                  <a:tcPr marL="91425" marR="91425" marT="91425" marB="91425">
                    <a:lnL w="19050" cap="flat" cmpd="sng">
                      <a:solidFill>
                        <a:srgbClr val="FF0000"/>
                      </a:solidFill>
                      <a:prstDash val="solid"/>
                      <a:round/>
                      <a:headEnd type="none" w="med" len="med"/>
                      <a:tailEnd type="none" w="med" len="med"/>
                    </a:lnL>
                    <a:lnR w="19050" cap="flat" cmpd="sng">
                      <a:solidFill>
                        <a:srgbClr val="FF0000"/>
                      </a:solidFill>
                      <a:prstDash val="solid"/>
                      <a:round/>
                      <a:headEnd type="none" w="med" len="med"/>
                      <a:tailEnd type="none" w="med" len="med"/>
                    </a:lnR>
                    <a:lnT w="19050" cap="flat" cmpd="sng">
                      <a:solidFill>
                        <a:srgbClr val="FF0000"/>
                      </a:solidFill>
                      <a:prstDash val="solid"/>
                      <a:round/>
                      <a:headEnd type="none" w="med" len="med"/>
                      <a:tailEnd type="none" w="med" len="med"/>
                    </a:lnT>
                    <a:lnB w="19050" cap="flat" cmpd="sng">
                      <a:solidFill>
                        <a:srgbClr val="FF0000"/>
                      </a:solidFill>
                      <a:prstDash val="solid"/>
                      <a:round/>
                      <a:headEnd type="none" w="med" len="med"/>
                      <a:tailEnd type="none" w="med" len="med"/>
                    </a:lnB>
                    <a:solidFill>
                      <a:srgbClr val="D9EAD3"/>
                    </a:solidFill>
                  </a:tcPr>
                </a:tc>
                <a:extLst>
                  <a:ext uri="{0D108BD9-81ED-4DB2-BD59-A6C34878D82A}">
                    <a16:rowId xmlns:a16="http://schemas.microsoft.com/office/drawing/2014/main" val="10002"/>
                  </a:ext>
                </a:extLst>
              </a:tr>
              <a:tr h="401025">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9050" cap="flat" cmpd="sng">
                      <a:solidFill>
                        <a:srgbClr val="FF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9050" cap="flat" cmpd="sng">
                      <a:solidFill>
                        <a:srgbClr val="FF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9050" cap="flat" cmpd="sng">
                      <a:solidFill>
                        <a:srgbClr val="FF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9050" cap="flat" cmpd="sng">
                      <a:solidFill>
                        <a:srgbClr val="FF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68575">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68575">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68575">
                <a:tc>
                  <a:txBody>
                    <a:bodyPr/>
                    <a:lstStyle/>
                    <a:p>
                      <a:pPr lvl="0">
                        <a:spcBef>
                          <a:spcPts val="0"/>
                        </a:spcBef>
                        <a:buNone/>
                      </a:pPr>
                      <a:endParaRPr dirty="0"/>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dirty="0"/>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260" name="Shape 260"/>
          <p:cNvGraphicFramePr/>
          <p:nvPr/>
        </p:nvGraphicFramePr>
        <p:xfrm>
          <a:off x="1320950" y="4309000"/>
          <a:ext cx="3530225" cy="1981050"/>
        </p:xfrm>
        <a:graphic>
          <a:graphicData uri="http://schemas.openxmlformats.org/drawingml/2006/table">
            <a:tbl>
              <a:tblPr>
                <a:noFill/>
                <a:tableStyleId>{635BAD22-BF1D-47B8-B43B-A763EC4562D3}</a:tableStyleId>
              </a:tblPr>
              <a:tblGrid>
                <a:gridCol w="1066750">
                  <a:extLst>
                    <a:ext uri="{9D8B030D-6E8A-4147-A177-3AD203B41FA5}">
                      <a16:colId xmlns:a16="http://schemas.microsoft.com/office/drawing/2014/main" val="20000"/>
                    </a:ext>
                  </a:extLst>
                </a:gridCol>
                <a:gridCol w="1339325">
                  <a:extLst>
                    <a:ext uri="{9D8B030D-6E8A-4147-A177-3AD203B41FA5}">
                      <a16:colId xmlns:a16="http://schemas.microsoft.com/office/drawing/2014/main" val="20001"/>
                    </a:ext>
                  </a:extLst>
                </a:gridCol>
                <a:gridCol w="1124150">
                  <a:extLst>
                    <a:ext uri="{9D8B030D-6E8A-4147-A177-3AD203B41FA5}">
                      <a16:colId xmlns:a16="http://schemas.microsoft.com/office/drawing/2014/main" val="20002"/>
                    </a:ext>
                  </a:extLst>
                </a:gridCol>
              </a:tblGrid>
              <a:tr h="315725">
                <a:tc>
                  <a:txBody>
                    <a:bodyPr/>
                    <a:lstStyle/>
                    <a:p>
                      <a:pPr lvl="0" rtl="0">
                        <a:spcBef>
                          <a:spcPts val="0"/>
                        </a:spcBef>
                        <a:buNone/>
                      </a:pPr>
                      <a:r>
                        <a:rPr lang="en-US" b="1" i="1"/>
                        <a:t>drug ID</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a:t>drug name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a:t>ATC code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15725">
                <a:tc>
                  <a:txBody>
                    <a:bodyPr/>
                    <a:lstStyle/>
                    <a:p>
                      <a:pPr lvl="0" rtl="0">
                        <a:spcBef>
                          <a:spcPts val="0"/>
                        </a:spcBef>
                        <a:buNone/>
                      </a:pPr>
                      <a:r>
                        <a:rPr lang="en-US"/>
                        <a:t>1</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ibuprofen</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105.2</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15725">
                <a:tc>
                  <a:txBody>
                    <a:bodyPr/>
                    <a:lstStyle/>
                    <a:p>
                      <a:pPr lvl="0" rtl="0">
                        <a:spcBef>
                          <a:spcPts val="0"/>
                        </a:spcBef>
                        <a:buNone/>
                      </a:pPr>
                      <a:r>
                        <a:rPr lang="en-US"/>
                        <a:t>2</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lisinopril</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993.4</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15725">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90175">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dirty="0"/>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261" name="Shape 261"/>
          <p:cNvSpPr txBox="1"/>
          <p:nvPr/>
        </p:nvSpPr>
        <p:spPr>
          <a:xfrm>
            <a:off x="4789175" y="1943125"/>
            <a:ext cx="4183500" cy="1349700"/>
          </a:xfrm>
          <a:prstGeom prst="rect">
            <a:avLst/>
          </a:prstGeom>
          <a:noFill/>
          <a:ln>
            <a:noFill/>
          </a:ln>
        </p:spPr>
        <p:txBody>
          <a:bodyPr lIns="91425" tIns="91425" rIns="91425" bIns="91425" anchor="t" anchorCtr="0">
            <a:noAutofit/>
          </a:bodyPr>
          <a:lstStyle/>
          <a:p>
            <a:pPr marL="0" lvl="0" indent="0" rtl="0">
              <a:spcBef>
                <a:spcPts val="0"/>
              </a:spcBef>
              <a:buNone/>
            </a:pPr>
            <a:r>
              <a:rPr lang="en-US" b="1" dirty="0">
                <a:latin typeface="Courier New"/>
                <a:ea typeface="Courier New"/>
                <a:cs typeface="Courier New"/>
                <a:sym typeface="Courier New"/>
              </a:rPr>
              <a:t>SELECT </a:t>
            </a:r>
            <a:r>
              <a:rPr lang="en-US" b="1" dirty="0" err="1">
                <a:solidFill>
                  <a:srgbClr val="0000FF"/>
                </a:solidFill>
                <a:latin typeface="Courier New"/>
                <a:ea typeface="Courier New"/>
                <a:cs typeface="Courier New"/>
                <a:sym typeface="Courier New"/>
              </a:rPr>
              <a:t>diagnoses.patient</a:t>
            </a:r>
            <a:r>
              <a:rPr lang="en-US" b="1" dirty="0">
                <a:solidFill>
                  <a:srgbClr val="0000FF"/>
                </a:solidFill>
                <a:latin typeface="Courier New"/>
                <a:ea typeface="Courier New"/>
                <a:cs typeface="Courier New"/>
                <a:sym typeface="Courier New"/>
              </a:rPr>
              <a:t>,</a:t>
            </a:r>
          </a:p>
          <a:p>
            <a:pPr marL="457200" lvl="0" indent="0">
              <a:spcBef>
                <a:spcPts val="0"/>
              </a:spcBef>
              <a:buNone/>
            </a:pPr>
            <a:r>
              <a:rPr lang="en-US" b="1" dirty="0">
                <a:solidFill>
                  <a:srgbClr val="0000FF"/>
                </a:solidFill>
                <a:latin typeface="Courier New"/>
                <a:ea typeface="Courier New"/>
                <a:cs typeface="Courier New"/>
                <a:sym typeface="Courier New"/>
              </a:rPr>
              <a:t>   </a:t>
            </a:r>
            <a:r>
              <a:rPr lang="en-US" b="1" dirty="0" err="1">
                <a:solidFill>
                  <a:srgbClr val="0000FF"/>
                </a:solidFill>
                <a:latin typeface="Courier New"/>
                <a:ea typeface="Courier New"/>
                <a:cs typeface="Courier New"/>
                <a:sym typeface="Courier New"/>
              </a:rPr>
              <a:t>diagnoses.diagnosis</a:t>
            </a:r>
            <a:r>
              <a:rPr lang="en-US" b="1" dirty="0">
                <a:latin typeface="Courier New"/>
                <a:ea typeface="Courier New"/>
                <a:cs typeface="Courier New"/>
                <a:sym typeface="Courier New"/>
              </a:rPr>
              <a:t> </a:t>
            </a:r>
          </a:p>
          <a:p>
            <a:pPr lvl="0">
              <a:spcBef>
                <a:spcPts val="0"/>
              </a:spcBef>
              <a:buNone/>
            </a:pPr>
            <a:r>
              <a:rPr lang="en-US" b="1" dirty="0">
                <a:latin typeface="Courier New"/>
                <a:ea typeface="Courier New"/>
                <a:cs typeface="Courier New"/>
                <a:sym typeface="Courier New"/>
              </a:rPr>
              <a:t>FROM diagnoses</a:t>
            </a:r>
          </a:p>
          <a:p>
            <a:pPr lvl="0">
              <a:spcBef>
                <a:spcPts val="0"/>
              </a:spcBef>
              <a:buNone/>
            </a:pPr>
            <a:r>
              <a:rPr lang="en-US" b="1" dirty="0">
                <a:latin typeface="Courier New"/>
                <a:ea typeface="Courier New"/>
                <a:cs typeface="Courier New"/>
                <a:sym typeface="Courier New"/>
              </a:rPr>
              <a:t>INNER JOIN drugs</a:t>
            </a:r>
          </a:p>
          <a:p>
            <a:pPr lvl="0">
              <a:spcBef>
                <a:spcPts val="0"/>
              </a:spcBef>
              <a:buNone/>
            </a:pPr>
            <a:r>
              <a:rPr lang="en-US" b="1" dirty="0">
                <a:latin typeface="Courier New"/>
                <a:ea typeface="Courier New"/>
                <a:cs typeface="Courier New"/>
                <a:sym typeface="Courier New"/>
              </a:rPr>
              <a:t>ON </a:t>
            </a:r>
            <a:r>
              <a:rPr lang="en-US" b="1" dirty="0" err="1">
                <a:solidFill>
                  <a:srgbClr val="274E13"/>
                </a:solidFill>
                <a:latin typeface="Courier New"/>
                <a:ea typeface="Courier New"/>
                <a:cs typeface="Courier New"/>
                <a:sym typeface="Courier New"/>
              </a:rPr>
              <a:t>diagnoses.visit</a:t>
            </a:r>
            <a:r>
              <a:rPr lang="en-US" b="1" dirty="0">
                <a:solidFill>
                  <a:srgbClr val="274E13"/>
                </a:solidFill>
                <a:latin typeface="Courier New"/>
                <a:ea typeface="Courier New"/>
                <a:cs typeface="Courier New"/>
                <a:sym typeface="Courier New"/>
              </a:rPr>
              <a:t> = </a:t>
            </a:r>
            <a:r>
              <a:rPr lang="en-US" b="1" dirty="0" err="1">
                <a:solidFill>
                  <a:srgbClr val="274E13"/>
                </a:solidFill>
                <a:latin typeface="Courier New"/>
                <a:ea typeface="Courier New"/>
                <a:cs typeface="Courier New"/>
                <a:sym typeface="Courier New"/>
              </a:rPr>
              <a:t>drugs.visit</a:t>
            </a:r>
            <a:endParaRPr lang="en-US" b="1" dirty="0">
              <a:solidFill>
                <a:srgbClr val="274E13"/>
              </a:solidFill>
              <a:latin typeface="Courier New"/>
              <a:ea typeface="Courier New"/>
              <a:cs typeface="Courier New"/>
              <a:sym typeface="Courier New"/>
            </a:endParaRPr>
          </a:p>
          <a:p>
            <a:pPr lvl="0">
              <a:spcBef>
                <a:spcPts val="0"/>
              </a:spcBef>
              <a:buNone/>
            </a:pPr>
            <a:r>
              <a:rPr lang="en-US" b="1" dirty="0">
                <a:latin typeface="Courier New"/>
                <a:ea typeface="Courier New"/>
                <a:cs typeface="Courier New"/>
                <a:sym typeface="Courier New"/>
              </a:rPr>
              <a:t>WHERE </a:t>
            </a:r>
            <a:r>
              <a:rPr lang="en-US" b="1" dirty="0" err="1">
                <a:solidFill>
                  <a:srgbClr val="FF0000"/>
                </a:solidFill>
                <a:latin typeface="Courier New"/>
                <a:ea typeface="Courier New"/>
                <a:cs typeface="Courier New"/>
                <a:sym typeface="Courier New"/>
              </a:rPr>
              <a:t>drugs.drug_ID</a:t>
            </a:r>
            <a:r>
              <a:rPr lang="en-US" b="1" dirty="0">
                <a:solidFill>
                  <a:srgbClr val="FF0000"/>
                </a:solidFill>
                <a:latin typeface="Courier New"/>
                <a:ea typeface="Courier New"/>
                <a:cs typeface="Courier New"/>
                <a:sym typeface="Courier New"/>
              </a:rPr>
              <a:t> = 2</a:t>
            </a:r>
          </a:p>
        </p:txBody>
      </p:sp>
      <p:graphicFrame>
        <p:nvGraphicFramePr>
          <p:cNvPr id="262" name="Shape 262"/>
          <p:cNvGraphicFramePr/>
          <p:nvPr/>
        </p:nvGraphicFramePr>
        <p:xfrm>
          <a:off x="5730175" y="3805150"/>
          <a:ext cx="2210975" cy="2391705"/>
        </p:xfrm>
        <a:graphic>
          <a:graphicData uri="http://schemas.openxmlformats.org/drawingml/2006/table">
            <a:tbl>
              <a:tblPr>
                <a:noFill/>
                <a:tableStyleId>{635BAD22-BF1D-47B8-B43B-A763EC4562D3}</a:tableStyleId>
              </a:tblPr>
              <a:tblGrid>
                <a:gridCol w="963025">
                  <a:extLst>
                    <a:ext uri="{9D8B030D-6E8A-4147-A177-3AD203B41FA5}">
                      <a16:colId xmlns:a16="http://schemas.microsoft.com/office/drawing/2014/main" val="20000"/>
                    </a:ext>
                  </a:extLst>
                </a:gridCol>
                <a:gridCol w="1247950">
                  <a:extLst>
                    <a:ext uri="{9D8B030D-6E8A-4147-A177-3AD203B41FA5}">
                      <a16:colId xmlns:a16="http://schemas.microsoft.com/office/drawing/2014/main" val="20001"/>
                    </a:ext>
                  </a:extLst>
                </a:gridCol>
              </a:tblGrid>
              <a:tr h="401025">
                <a:tc>
                  <a:txBody>
                    <a:bodyPr/>
                    <a:lstStyle/>
                    <a:p>
                      <a:pPr lvl="0" rtl="0">
                        <a:spcBef>
                          <a:spcPts val="0"/>
                        </a:spcBef>
                        <a:buNone/>
                      </a:pPr>
                      <a:r>
                        <a:rPr lang="en-US" b="1" i="1"/>
                        <a:t>patient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a:t>diagnosis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01025">
                <a:tc>
                  <a:txBody>
                    <a:bodyPr/>
                    <a:lstStyle/>
                    <a:p>
                      <a:pPr lvl="0" rtl="0">
                        <a:spcBef>
                          <a:spcPts val="0"/>
                        </a:spcBef>
                        <a:buNone/>
                      </a:pPr>
                      <a:r>
                        <a:rPr lang="en-US"/>
                        <a:t>2</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993.4</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01025">
                <a:tc>
                  <a:txBody>
                    <a:bodyPr/>
                    <a:lstStyle/>
                    <a:p>
                      <a:pPr lvl="0" rtl="0">
                        <a:spcBef>
                          <a:spcPts val="0"/>
                        </a:spcBef>
                        <a:buNone/>
                      </a:pPr>
                      <a:r>
                        <a:rPr lang="en-US"/>
                        <a:t>2</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23.6</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68575">
                <a:tc>
                  <a:txBody>
                    <a:bodyPr/>
                    <a:lstStyle/>
                    <a:p>
                      <a:pPr lvl="0">
                        <a:spcBef>
                          <a:spcPts val="0"/>
                        </a:spcBef>
                        <a:buNone/>
                      </a:pPr>
                      <a:r>
                        <a:rPr lang="en-US"/>
                        <a:t>5</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r>
                        <a:rPr lang="en-US"/>
                        <a:t>107.0</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68575">
                <a:tc>
                  <a:txBody>
                    <a:bodyPr/>
                    <a:lstStyle/>
                    <a:p>
                      <a:pPr lv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68575">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263" name="Shape 263"/>
          <p:cNvSpPr txBox="1"/>
          <p:nvPr/>
        </p:nvSpPr>
        <p:spPr>
          <a:xfrm>
            <a:off x="4865375" y="6197075"/>
            <a:ext cx="4183500" cy="6816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91425" tIns="91425" rIns="91425" bIns="91425" anchor="t" anchorCtr="0">
            <a:noAutofit/>
          </a:bodyPr>
          <a:lstStyle/>
          <a:p>
            <a:pPr lvl="0" algn="ctr" rtl="0">
              <a:spcBef>
                <a:spcPts val="0"/>
              </a:spcBef>
              <a:buNone/>
            </a:pPr>
            <a:r>
              <a:rPr lang="en-US" i="1" dirty="0"/>
              <a:t>The diagnoses of patients who were given </a:t>
            </a:r>
            <a:r>
              <a:rPr lang="en-US" i="1" dirty="0" err="1"/>
              <a:t>lisinopril</a:t>
            </a:r>
            <a:r>
              <a:rPr lang="en-US" i="1" dirty="0"/>
              <a:t> at that same visit.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animBg="1"/>
      <p:bldP spid="261" grpId="0"/>
      <p:bldP spid="26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graphicFrame>
        <p:nvGraphicFramePr>
          <p:cNvPr id="269" name="Shape 269"/>
          <p:cNvGraphicFramePr/>
          <p:nvPr/>
        </p:nvGraphicFramePr>
        <p:xfrm>
          <a:off x="4603750" y="1219250"/>
          <a:ext cx="4176725" cy="2391705"/>
        </p:xfrm>
        <a:graphic>
          <a:graphicData uri="http://schemas.openxmlformats.org/drawingml/2006/table">
            <a:tbl>
              <a:tblPr>
                <a:noFill/>
                <a:tableStyleId>{635BAD22-BF1D-47B8-B43B-A763EC4562D3}</a:tableStyleId>
              </a:tblPr>
              <a:tblGrid>
                <a:gridCol w="803725">
                  <a:extLst>
                    <a:ext uri="{9D8B030D-6E8A-4147-A177-3AD203B41FA5}">
                      <a16:colId xmlns:a16="http://schemas.microsoft.com/office/drawing/2014/main" val="20000"/>
                    </a:ext>
                  </a:extLst>
                </a:gridCol>
                <a:gridCol w="974575">
                  <a:extLst>
                    <a:ext uri="{9D8B030D-6E8A-4147-A177-3AD203B41FA5}">
                      <a16:colId xmlns:a16="http://schemas.microsoft.com/office/drawing/2014/main" val="20001"/>
                    </a:ext>
                  </a:extLst>
                </a:gridCol>
                <a:gridCol w="921825">
                  <a:extLst>
                    <a:ext uri="{9D8B030D-6E8A-4147-A177-3AD203B41FA5}">
                      <a16:colId xmlns:a16="http://schemas.microsoft.com/office/drawing/2014/main" val="20002"/>
                    </a:ext>
                  </a:extLst>
                </a:gridCol>
                <a:gridCol w="1014600">
                  <a:extLst>
                    <a:ext uri="{9D8B030D-6E8A-4147-A177-3AD203B41FA5}">
                      <a16:colId xmlns:a16="http://schemas.microsoft.com/office/drawing/2014/main" val="20003"/>
                    </a:ext>
                  </a:extLst>
                </a:gridCol>
                <a:gridCol w="462000">
                  <a:extLst>
                    <a:ext uri="{9D8B030D-6E8A-4147-A177-3AD203B41FA5}">
                      <a16:colId xmlns:a16="http://schemas.microsoft.com/office/drawing/2014/main" val="20004"/>
                    </a:ext>
                  </a:extLst>
                </a:gridCol>
              </a:tblGrid>
              <a:tr h="401025">
                <a:tc>
                  <a:txBody>
                    <a:bodyPr/>
                    <a:lstStyle/>
                    <a:p>
                      <a:pPr lvl="0" rtl="0">
                        <a:spcBef>
                          <a:spcPts val="0"/>
                        </a:spcBef>
                        <a:buNone/>
                      </a:pPr>
                      <a:r>
                        <a:rPr lang="en-US" b="1" i="1"/>
                        <a:t>patient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a:t>dx_</a:t>
                      </a:r>
                      <a:r>
                        <a:rPr lang="en-US" i="1">
                          <a:solidFill>
                            <a:schemeClr val="dk1"/>
                          </a:solidFill>
                        </a:rPr>
                        <a:t>993.4</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28575" cap="flat" cmpd="sng">
                      <a:solidFill>
                        <a:srgbClr val="FF0000"/>
                      </a:solidFill>
                      <a:prstDash val="solid"/>
                      <a:round/>
                      <a:headEnd type="none" w="med" len="med"/>
                      <a:tailEnd type="none" w="med" len="med"/>
                    </a:lnB>
                    <a:solidFill>
                      <a:srgbClr val="FFFFFF"/>
                    </a:solidFill>
                  </a:tcPr>
                </a:tc>
                <a:tc>
                  <a:txBody>
                    <a:bodyPr/>
                    <a:lstStyle/>
                    <a:p>
                      <a:pPr lvl="0" rtl="0">
                        <a:spcBef>
                          <a:spcPts val="0"/>
                        </a:spcBef>
                        <a:buNone/>
                      </a:pPr>
                      <a:r>
                        <a:rPr lang="en-US" b="1" i="1">
                          <a:solidFill>
                            <a:schemeClr val="dk1"/>
                          </a:solidFill>
                        </a:rPr>
                        <a:t>dx_</a:t>
                      </a:r>
                      <a:r>
                        <a:rPr lang="en-US" i="1">
                          <a:solidFill>
                            <a:schemeClr val="dk1"/>
                          </a:solidFill>
                        </a:rPr>
                        <a:t>23.6</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28575" cap="flat" cmpd="sng">
                      <a:solidFill>
                        <a:srgbClr val="FF0000"/>
                      </a:solidFill>
                      <a:prstDash val="solid"/>
                      <a:round/>
                      <a:headEnd type="none" w="med" len="med"/>
                      <a:tailEnd type="none" w="med" len="med"/>
                    </a:lnB>
                    <a:solidFill>
                      <a:srgbClr val="FFFFFF"/>
                    </a:solidFill>
                  </a:tcPr>
                </a:tc>
                <a:tc>
                  <a:txBody>
                    <a:bodyPr/>
                    <a:lstStyle/>
                    <a:p>
                      <a:pPr lvl="0" rtl="0">
                        <a:spcBef>
                          <a:spcPts val="0"/>
                        </a:spcBef>
                        <a:buNone/>
                      </a:pPr>
                      <a:r>
                        <a:rPr lang="en-US" b="1" i="1">
                          <a:solidFill>
                            <a:schemeClr val="dk1"/>
                          </a:solidFill>
                        </a:rPr>
                        <a:t>dx_</a:t>
                      </a:r>
                      <a:r>
                        <a:rPr lang="en-US" i="1">
                          <a:solidFill>
                            <a:schemeClr val="dk1"/>
                          </a:solidFill>
                        </a:rPr>
                        <a:t>107.0</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01025">
                <a:tc>
                  <a:txBody>
                    <a:bodyPr/>
                    <a:lstStyle/>
                    <a:p>
                      <a:pPr lvl="0" rtl="0">
                        <a:spcBef>
                          <a:spcPts val="0"/>
                        </a:spcBef>
                        <a:buNone/>
                      </a:pPr>
                      <a:r>
                        <a:rPr lang="en-US"/>
                        <a:t>2</a:t>
                      </a:r>
                    </a:p>
                  </a:txBody>
                  <a:tcPr marL="91425" marR="91425" marT="91425" marB="91425">
                    <a:lnL w="9525" cap="flat" cmpd="sng">
                      <a:solidFill>
                        <a:srgbClr val="000000"/>
                      </a:solidFill>
                      <a:prstDash val="solid"/>
                      <a:round/>
                      <a:headEnd type="none" w="med" len="med"/>
                      <a:tailEnd type="none" w="med" len="med"/>
                    </a:lnL>
                    <a:lnR w="28575" cap="flat" cmpd="sng">
                      <a:solidFill>
                        <a:srgbClr val="FF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1</a:t>
                      </a:r>
                    </a:p>
                  </a:txBody>
                  <a:tcPr marL="91425" marR="91425" marT="91425" marB="91425">
                    <a:lnL w="28575" cap="flat" cmpd="sng">
                      <a:solidFill>
                        <a:srgbClr val="FF0000"/>
                      </a:solidFill>
                      <a:prstDash val="solid"/>
                      <a:round/>
                      <a:headEnd type="none" w="med" len="med"/>
                      <a:tailEnd type="none" w="med" len="med"/>
                    </a:lnL>
                    <a:lnR w="28575" cap="flat" cmpd="sng">
                      <a:solidFill>
                        <a:srgbClr val="FF0000"/>
                      </a:solidFill>
                      <a:prstDash val="solid"/>
                      <a:round/>
                      <a:headEnd type="none" w="med" len="med"/>
                      <a:tailEnd type="none" w="med" len="med"/>
                    </a:lnR>
                    <a:lnT w="28575" cap="flat" cmpd="sng">
                      <a:solidFill>
                        <a:srgbClr val="FF0000"/>
                      </a:solidFill>
                      <a:prstDash val="solid"/>
                      <a:round/>
                      <a:headEnd type="none" w="med" len="med"/>
                      <a:tailEnd type="none" w="med" len="med"/>
                    </a:lnT>
                    <a:lnB w="28575" cap="flat" cmpd="sng">
                      <a:solidFill>
                        <a:srgbClr val="FF0000"/>
                      </a:solidFill>
                      <a:prstDash val="solid"/>
                      <a:round/>
                      <a:headEnd type="none" w="med" len="med"/>
                      <a:tailEnd type="none" w="med" len="med"/>
                    </a:lnB>
                    <a:solidFill>
                      <a:srgbClr val="FFFFFF"/>
                    </a:solidFill>
                  </a:tcPr>
                </a:tc>
                <a:tc>
                  <a:txBody>
                    <a:bodyPr/>
                    <a:lstStyle/>
                    <a:p>
                      <a:pPr lvl="0" rtl="0">
                        <a:spcBef>
                          <a:spcPts val="0"/>
                        </a:spcBef>
                        <a:buNone/>
                      </a:pPr>
                      <a:r>
                        <a:rPr lang="en-US"/>
                        <a:t>1</a:t>
                      </a:r>
                    </a:p>
                  </a:txBody>
                  <a:tcPr marL="91425" marR="91425" marT="91425" marB="91425">
                    <a:lnL w="28575" cap="flat" cmpd="sng">
                      <a:solidFill>
                        <a:srgbClr val="FF0000"/>
                      </a:solidFill>
                      <a:prstDash val="solid"/>
                      <a:round/>
                      <a:headEnd type="none" w="med" len="med"/>
                      <a:tailEnd type="none" w="med" len="med"/>
                    </a:lnL>
                    <a:lnR w="28575" cap="flat" cmpd="sng">
                      <a:solidFill>
                        <a:srgbClr val="FF0000"/>
                      </a:solidFill>
                      <a:prstDash val="solid"/>
                      <a:round/>
                      <a:headEnd type="none" w="med" len="med"/>
                      <a:tailEnd type="none" w="med" len="med"/>
                    </a:lnR>
                    <a:lnT w="28575" cap="flat" cmpd="sng">
                      <a:solidFill>
                        <a:srgbClr val="FF0000"/>
                      </a:solidFill>
                      <a:prstDash val="solid"/>
                      <a:round/>
                      <a:headEnd type="none" w="med" len="med"/>
                      <a:tailEnd type="none" w="med" len="med"/>
                    </a:lnT>
                    <a:lnB w="28575" cap="flat" cmpd="sng">
                      <a:solidFill>
                        <a:srgbClr val="FF0000"/>
                      </a:solidFill>
                      <a:prstDash val="solid"/>
                      <a:round/>
                      <a:headEnd type="none" w="med" len="med"/>
                      <a:tailEnd type="none" w="med" len="med"/>
                    </a:lnB>
                    <a:solidFill>
                      <a:srgbClr val="FFFFFF"/>
                    </a:solidFill>
                  </a:tcPr>
                </a:tc>
                <a:tc>
                  <a:txBody>
                    <a:bodyPr/>
                    <a:lstStyle/>
                    <a:p>
                      <a:pPr lvl="0" rtl="0">
                        <a:spcBef>
                          <a:spcPts val="0"/>
                        </a:spcBef>
                        <a:buNone/>
                      </a:pPr>
                      <a:r>
                        <a:rPr lang="en-US"/>
                        <a:t>0</a:t>
                      </a:r>
                    </a:p>
                  </a:txBody>
                  <a:tcPr marL="91425" marR="91425" marT="91425" marB="91425">
                    <a:lnL w="28575" cap="flat" cmpd="sng">
                      <a:solidFill>
                        <a:srgbClr val="FF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28575" cap="flat" cmpd="sng">
                      <a:solidFill>
                        <a:srgbClr val="FF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01025">
                <a:tc>
                  <a:txBody>
                    <a:bodyPr/>
                    <a:lstStyle/>
                    <a:p>
                      <a:pPr lvl="0" rtl="0">
                        <a:spcBef>
                          <a:spcPts val="0"/>
                        </a:spcBef>
                        <a:buNone/>
                      </a:pPr>
                      <a:r>
                        <a:rPr lang="en-US"/>
                        <a:t>5</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0</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28575" cap="flat" cmpd="sng">
                      <a:solidFill>
                        <a:srgbClr val="FF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0</a:t>
                      </a:r>
                    </a:p>
                  </a:txBody>
                  <a:tcPr marL="91425" marR="91425" marT="91425" marB="91425">
                    <a:lnL w="9525" cap="flat" cmpd="sng">
                      <a:solidFill>
                        <a:srgbClr val="000000"/>
                      </a:solidFill>
                      <a:prstDash val="solid"/>
                      <a:round/>
                      <a:headEnd type="none" w="med" len="med"/>
                      <a:tailEnd type="none" w="med" len="med"/>
                    </a:lnL>
                    <a:lnR w="28575" cap="flat" cmpd="sng">
                      <a:solidFill>
                        <a:srgbClr val="FF0000"/>
                      </a:solidFill>
                      <a:prstDash val="solid"/>
                      <a:round/>
                      <a:headEnd type="none" w="med" len="med"/>
                      <a:tailEnd type="none" w="med" len="med"/>
                    </a:lnR>
                    <a:lnT w="28575" cap="flat" cmpd="sng">
                      <a:solidFill>
                        <a:srgbClr val="FF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1</a:t>
                      </a:r>
                    </a:p>
                  </a:txBody>
                  <a:tcPr marL="91425" marR="91425" marT="91425" marB="91425">
                    <a:lnL w="28575" cap="flat" cmpd="sng">
                      <a:solidFill>
                        <a:srgbClr val="FF0000"/>
                      </a:solidFill>
                      <a:prstDash val="solid"/>
                      <a:round/>
                      <a:headEnd type="none" w="med" len="med"/>
                      <a:tailEnd type="none" w="med" len="med"/>
                    </a:lnL>
                    <a:lnR w="28575" cap="flat" cmpd="sng">
                      <a:solidFill>
                        <a:srgbClr val="FF0000"/>
                      </a:solidFill>
                      <a:prstDash val="solid"/>
                      <a:round/>
                      <a:headEnd type="none" w="med" len="med"/>
                      <a:tailEnd type="none" w="med" len="med"/>
                    </a:lnR>
                    <a:lnT w="28575" cap="flat" cmpd="sng">
                      <a:solidFill>
                        <a:srgbClr val="FF0000"/>
                      </a:solidFill>
                      <a:prstDash val="solid"/>
                      <a:round/>
                      <a:headEnd type="none" w="med" len="med"/>
                      <a:tailEnd type="none" w="med" len="med"/>
                    </a:lnT>
                    <a:lnB w="28575" cap="flat" cmpd="sng">
                      <a:solidFill>
                        <a:srgbClr val="FF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91425" marR="91425" marT="91425" marB="91425">
                    <a:lnL w="28575" cap="flat" cmpd="sng">
                      <a:solidFill>
                        <a:srgbClr val="FF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96200">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28575" cap="flat" cmpd="sng">
                      <a:solidFill>
                        <a:srgbClr val="FF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96200">
                <a:tc>
                  <a:txBody>
                    <a:bodyPr/>
                    <a:lstStyle/>
                    <a:p>
                      <a:pPr lvl="0" rt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68575">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270" name="Shape 270"/>
          <p:cNvSpPr/>
          <p:nvPr/>
        </p:nvSpPr>
        <p:spPr>
          <a:xfrm rot="8493802" flipH="1">
            <a:off x="2468628" y="1665351"/>
            <a:ext cx="1599778" cy="2712477"/>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1" name="Shape 271"/>
          <p:cNvSpPr txBox="1">
            <a:spLocks noGrp="1"/>
          </p:cNvSpPr>
          <p:nvPr>
            <p:ph type="title"/>
          </p:nvPr>
        </p:nvSpPr>
        <p:spPr>
          <a:xfrm>
            <a:off x="0" y="0"/>
            <a:ext cx="8686800" cy="1143000"/>
          </a:xfrm>
          <a:prstGeom prst="rect">
            <a:avLst/>
          </a:prstGeom>
        </p:spPr>
        <p:txBody>
          <a:bodyPr lIns="91425" tIns="91425" rIns="91425" bIns="91425" anchor="t" anchorCtr="0">
            <a:noAutofit/>
          </a:bodyPr>
          <a:lstStyle/>
          <a:p>
            <a:pPr lvl="0">
              <a:spcBef>
                <a:spcPts val="0"/>
              </a:spcBef>
              <a:buNone/>
            </a:pPr>
            <a:r>
              <a:rPr lang="en-US" sz="4000" dirty="0"/>
              <a:t>Reshaping “long” data into “wide data”</a:t>
            </a:r>
          </a:p>
        </p:txBody>
      </p:sp>
      <p:graphicFrame>
        <p:nvGraphicFramePr>
          <p:cNvPr id="272" name="Shape 272"/>
          <p:cNvGraphicFramePr/>
          <p:nvPr/>
        </p:nvGraphicFramePr>
        <p:xfrm>
          <a:off x="382750" y="1223062"/>
          <a:ext cx="2210975" cy="2391705"/>
        </p:xfrm>
        <a:graphic>
          <a:graphicData uri="http://schemas.openxmlformats.org/drawingml/2006/table">
            <a:tbl>
              <a:tblPr>
                <a:noFill/>
                <a:tableStyleId>{635BAD22-BF1D-47B8-B43B-A763EC4562D3}</a:tableStyleId>
              </a:tblPr>
              <a:tblGrid>
                <a:gridCol w="963025">
                  <a:extLst>
                    <a:ext uri="{9D8B030D-6E8A-4147-A177-3AD203B41FA5}">
                      <a16:colId xmlns:a16="http://schemas.microsoft.com/office/drawing/2014/main" val="20000"/>
                    </a:ext>
                  </a:extLst>
                </a:gridCol>
                <a:gridCol w="1247950">
                  <a:extLst>
                    <a:ext uri="{9D8B030D-6E8A-4147-A177-3AD203B41FA5}">
                      <a16:colId xmlns:a16="http://schemas.microsoft.com/office/drawing/2014/main" val="20001"/>
                    </a:ext>
                  </a:extLst>
                </a:gridCol>
              </a:tblGrid>
              <a:tr h="401025">
                <a:tc>
                  <a:txBody>
                    <a:bodyPr/>
                    <a:lstStyle/>
                    <a:p>
                      <a:pPr lvl="0" rtl="0">
                        <a:spcBef>
                          <a:spcPts val="0"/>
                        </a:spcBef>
                        <a:buNone/>
                      </a:pPr>
                      <a:r>
                        <a:rPr lang="en-US" b="1" i="1"/>
                        <a:t>patient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a:t>diagnosis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01025">
                <a:tc>
                  <a:txBody>
                    <a:bodyPr/>
                    <a:lstStyle/>
                    <a:p>
                      <a:pPr lvl="0" rtl="0">
                        <a:spcBef>
                          <a:spcPts val="0"/>
                        </a:spcBef>
                        <a:buNone/>
                      </a:pPr>
                      <a:r>
                        <a:rPr lang="en-US"/>
                        <a:t>2</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dirty="0"/>
                        <a:t>993.4</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01025">
                <a:tc>
                  <a:txBody>
                    <a:bodyPr/>
                    <a:lstStyle/>
                    <a:p>
                      <a:pPr lvl="0" rtl="0">
                        <a:spcBef>
                          <a:spcPts val="0"/>
                        </a:spcBef>
                        <a:buNone/>
                      </a:pPr>
                      <a:r>
                        <a:rPr lang="en-US"/>
                        <a:t>2</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23.6</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68575">
                <a:tc>
                  <a:txBody>
                    <a:bodyPr/>
                    <a:lstStyle/>
                    <a:p>
                      <a:pPr lvl="0" rtl="0">
                        <a:spcBef>
                          <a:spcPts val="0"/>
                        </a:spcBef>
                        <a:buNone/>
                      </a:pPr>
                      <a:r>
                        <a:rPr lang="en-US"/>
                        <a:t>5</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107.0</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68575">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68575">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dirty="0"/>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273" name="Shape 273"/>
          <p:cNvSpPr/>
          <p:nvPr/>
        </p:nvSpPr>
        <p:spPr>
          <a:xfrm>
            <a:off x="242075" y="2429600"/>
            <a:ext cx="2211000" cy="356100"/>
          </a:xfrm>
          <a:prstGeom prst="ellipse">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4" name="Shape 274"/>
          <p:cNvSpPr/>
          <p:nvPr/>
        </p:nvSpPr>
        <p:spPr>
          <a:xfrm>
            <a:off x="242075" y="2048600"/>
            <a:ext cx="2211000" cy="356100"/>
          </a:xfrm>
          <a:prstGeom prst="ellipse">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5" name="Shape 275"/>
          <p:cNvSpPr/>
          <p:nvPr/>
        </p:nvSpPr>
        <p:spPr>
          <a:xfrm>
            <a:off x="242075" y="1667600"/>
            <a:ext cx="2211000" cy="356100"/>
          </a:xfrm>
          <a:prstGeom prst="ellipse">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6" name="Shape 276"/>
          <p:cNvSpPr/>
          <p:nvPr/>
        </p:nvSpPr>
        <p:spPr>
          <a:xfrm>
            <a:off x="2212725" y="1532800"/>
            <a:ext cx="3363075" cy="197825"/>
          </a:xfrm>
          <a:custGeom>
            <a:avLst/>
            <a:gdLst/>
            <a:ahLst/>
            <a:cxnLst/>
            <a:rect l="0" t="0" r="0" b="0"/>
            <a:pathLst>
              <a:path w="134523" h="7913" extrusionOk="0">
                <a:moveTo>
                  <a:pt x="0" y="7913"/>
                </a:moveTo>
                <a:cubicBezTo>
                  <a:pt x="13716" y="6594"/>
                  <a:pt x="59875" y="0"/>
                  <a:pt x="82296" y="0"/>
                </a:cubicBezTo>
                <a:cubicBezTo>
                  <a:pt x="104716" y="0"/>
                  <a:pt x="125818" y="6594"/>
                  <a:pt x="134523" y="7913"/>
                </a:cubicBezTo>
              </a:path>
            </a:pathLst>
          </a:custGeom>
          <a:noFill/>
          <a:ln w="9525" cap="flat" cmpd="sng">
            <a:solidFill>
              <a:srgbClr val="FF0000"/>
            </a:solidFill>
            <a:prstDash val="solid"/>
            <a:round/>
            <a:headEnd type="none" w="lg" len="lg"/>
            <a:tailEnd type="triangle" w="lg" len="lg"/>
          </a:ln>
        </p:spPr>
        <p:txBody>
          <a:bodyPr/>
          <a:lstStyle/>
          <a:p>
            <a:endParaRPr lang="en-US"/>
          </a:p>
        </p:txBody>
      </p:sp>
      <p:sp>
        <p:nvSpPr>
          <p:cNvPr id="277" name="Shape 277"/>
          <p:cNvSpPr/>
          <p:nvPr/>
        </p:nvSpPr>
        <p:spPr>
          <a:xfrm>
            <a:off x="2439875" y="1968000"/>
            <a:ext cx="4075225" cy="717700"/>
          </a:xfrm>
          <a:custGeom>
            <a:avLst/>
            <a:gdLst/>
            <a:ahLst/>
            <a:cxnLst/>
            <a:rect l="0" t="0" r="0" b="0"/>
            <a:pathLst>
              <a:path w="163009" h="28708" extrusionOk="0">
                <a:moveTo>
                  <a:pt x="0" y="10551"/>
                </a:moveTo>
                <a:cubicBezTo>
                  <a:pt x="19606" y="13540"/>
                  <a:pt x="90472" y="30246"/>
                  <a:pt x="117641" y="28488"/>
                </a:cubicBezTo>
                <a:cubicBezTo>
                  <a:pt x="144809" y="26729"/>
                  <a:pt x="155447" y="4748"/>
                  <a:pt x="163009" y="0"/>
                </a:cubicBezTo>
              </a:path>
            </a:pathLst>
          </a:custGeom>
          <a:noFill/>
          <a:ln w="9525" cap="flat" cmpd="sng">
            <a:solidFill>
              <a:srgbClr val="FF0000"/>
            </a:solidFill>
            <a:prstDash val="solid"/>
            <a:round/>
            <a:headEnd type="none" w="lg" len="lg"/>
            <a:tailEnd type="triangle" w="lg" len="lg"/>
          </a:ln>
        </p:spPr>
        <p:txBody>
          <a:bodyPr/>
          <a:lstStyle/>
          <a:p>
            <a:endParaRPr lang="en-US"/>
          </a:p>
        </p:txBody>
      </p:sp>
      <p:sp>
        <p:nvSpPr>
          <p:cNvPr id="278" name="Shape 278"/>
          <p:cNvSpPr/>
          <p:nvPr/>
        </p:nvSpPr>
        <p:spPr>
          <a:xfrm>
            <a:off x="2413500" y="2403225"/>
            <a:ext cx="5064350" cy="1052150"/>
          </a:xfrm>
          <a:custGeom>
            <a:avLst/>
            <a:gdLst/>
            <a:ahLst/>
            <a:cxnLst/>
            <a:rect l="0" t="0" r="0" b="0"/>
            <a:pathLst>
              <a:path w="202574" h="42086" extrusionOk="0">
                <a:moveTo>
                  <a:pt x="0" y="11079"/>
                </a:moveTo>
                <a:cubicBezTo>
                  <a:pt x="11166" y="16090"/>
                  <a:pt x="37191" y="37807"/>
                  <a:pt x="66997" y="41148"/>
                </a:cubicBezTo>
                <a:cubicBezTo>
                  <a:pt x="96802" y="44489"/>
                  <a:pt x="156238" y="37983"/>
                  <a:pt x="178835" y="31125"/>
                </a:cubicBezTo>
                <a:cubicBezTo>
                  <a:pt x="201431" y="24267"/>
                  <a:pt x="198617" y="5187"/>
                  <a:pt x="202574" y="0"/>
                </a:cubicBezTo>
              </a:path>
            </a:pathLst>
          </a:custGeom>
          <a:noFill/>
          <a:ln w="9525" cap="flat" cmpd="sng">
            <a:solidFill>
              <a:srgbClr val="FF0000"/>
            </a:solidFill>
            <a:prstDash val="solid"/>
            <a:round/>
            <a:headEnd type="none" w="lg" len="lg"/>
            <a:tailEnd type="triangle" w="lg" len="lg"/>
          </a:ln>
        </p:spPr>
        <p:txBody>
          <a:bodyPr/>
          <a:lstStyle/>
          <a:p>
            <a:endParaRPr lang="en-US"/>
          </a:p>
        </p:txBody>
      </p:sp>
      <p:sp>
        <p:nvSpPr>
          <p:cNvPr id="279" name="Shape 279"/>
          <p:cNvSpPr txBox="1"/>
          <p:nvPr/>
        </p:nvSpPr>
        <p:spPr>
          <a:xfrm>
            <a:off x="3105925" y="4231581"/>
            <a:ext cx="5764800" cy="2442353"/>
          </a:xfrm>
          <a:prstGeom prst="rect">
            <a:avLst/>
          </a:prstGeom>
          <a:solidFill>
            <a:schemeClr val="bg1">
              <a:lumMod val="95000"/>
            </a:schemeClr>
          </a:solidFill>
          <a:ln>
            <a:noFill/>
          </a:ln>
        </p:spPr>
        <p:txBody>
          <a:bodyPr lIns="91425" tIns="91425" rIns="91425" bIns="91425" anchor="t" anchorCtr="0">
            <a:noAutofit/>
          </a:bodyPr>
          <a:lstStyle/>
          <a:p>
            <a:pPr lvl="0">
              <a:spcBef>
                <a:spcPts val="0"/>
              </a:spcBef>
              <a:buNone/>
            </a:pPr>
            <a:r>
              <a:rPr lang="en-US" sz="1800" b="1" dirty="0">
                <a:latin typeface="Courier New"/>
                <a:ea typeface="Courier New"/>
                <a:cs typeface="Courier New"/>
                <a:sym typeface="Courier New"/>
              </a:rPr>
              <a:t>library(</a:t>
            </a:r>
            <a:r>
              <a:rPr lang="en-US" sz="1800" b="1" dirty="0" err="1">
                <a:latin typeface="Courier New"/>
                <a:ea typeface="Courier New"/>
                <a:cs typeface="Courier New"/>
                <a:sym typeface="Courier New"/>
              </a:rPr>
              <a:t>dplyr</a:t>
            </a:r>
            <a:r>
              <a:rPr lang="en-US" sz="1800" b="1" dirty="0">
                <a:latin typeface="Courier New"/>
                <a:ea typeface="Courier New"/>
                <a:cs typeface="Courier New"/>
                <a:sym typeface="Courier New"/>
              </a:rPr>
              <a:t>)</a:t>
            </a:r>
          </a:p>
          <a:p>
            <a:pPr lvl="0">
              <a:spcBef>
                <a:spcPts val="0"/>
              </a:spcBef>
              <a:buNone/>
            </a:pPr>
            <a:r>
              <a:rPr lang="en-US" sz="1800" b="1" dirty="0">
                <a:latin typeface="Courier New"/>
                <a:ea typeface="Courier New"/>
                <a:cs typeface="Courier New"/>
                <a:sym typeface="Courier New"/>
              </a:rPr>
              <a:t>library(</a:t>
            </a:r>
            <a:r>
              <a:rPr lang="en-US" sz="1800" b="1" dirty="0" err="1">
                <a:latin typeface="Courier New"/>
                <a:ea typeface="Courier New"/>
                <a:cs typeface="Courier New"/>
                <a:sym typeface="Courier New"/>
              </a:rPr>
              <a:t>tidyr</a:t>
            </a:r>
            <a:r>
              <a:rPr lang="en-US" sz="1800" b="1" dirty="0">
                <a:latin typeface="Courier New"/>
                <a:ea typeface="Courier New"/>
                <a:cs typeface="Courier New"/>
                <a:sym typeface="Courier New"/>
              </a:rPr>
              <a:t>)</a:t>
            </a:r>
          </a:p>
          <a:p>
            <a:pPr lvl="0">
              <a:spcBef>
                <a:spcPts val="0"/>
              </a:spcBef>
              <a:buNone/>
            </a:pPr>
            <a:endParaRPr sz="1800" b="1" dirty="0">
              <a:latin typeface="Courier New"/>
              <a:ea typeface="Courier New"/>
              <a:cs typeface="Courier New"/>
              <a:sym typeface="Courier New"/>
            </a:endParaRPr>
          </a:p>
          <a:p>
            <a:pPr lvl="0">
              <a:spcBef>
                <a:spcPts val="0"/>
              </a:spcBef>
              <a:buNone/>
            </a:pPr>
            <a:r>
              <a:rPr lang="en-US" sz="1800" b="1" dirty="0">
                <a:latin typeface="Courier New"/>
                <a:ea typeface="Courier New"/>
                <a:cs typeface="Courier New"/>
                <a:sym typeface="Courier New"/>
              </a:rPr>
              <a:t>diagnoses %&gt;% </a:t>
            </a:r>
          </a:p>
          <a:p>
            <a:pPr lvl="0">
              <a:spcBef>
                <a:spcPts val="0"/>
              </a:spcBef>
              <a:buNone/>
            </a:pPr>
            <a:r>
              <a:rPr lang="en-US" sz="1800" b="1" dirty="0">
                <a:latin typeface="Courier New"/>
                <a:ea typeface="Courier New"/>
                <a:cs typeface="Courier New"/>
                <a:sym typeface="Courier New"/>
              </a:rPr>
              <a:t>	mutate(tally = 1) %&gt;%   		</a:t>
            </a:r>
          </a:p>
          <a:p>
            <a:pPr lvl="0" rtl="0">
              <a:spcBef>
                <a:spcPts val="0"/>
              </a:spcBef>
              <a:buNone/>
            </a:pPr>
            <a:r>
              <a:rPr lang="en-US" sz="1800" b="1" dirty="0">
                <a:latin typeface="Courier New"/>
                <a:ea typeface="Courier New"/>
                <a:cs typeface="Courier New"/>
                <a:sym typeface="Courier New"/>
              </a:rPr>
              <a:t>	</a:t>
            </a:r>
            <a:r>
              <a:rPr lang="en-US" sz="1800" b="1" dirty="0" err="1">
                <a:latin typeface="Courier New"/>
                <a:ea typeface="Courier New"/>
                <a:cs typeface="Courier New"/>
                <a:sym typeface="Courier New"/>
              </a:rPr>
              <a:t>group_by</a:t>
            </a:r>
            <a:r>
              <a:rPr lang="en-US" sz="1800" b="1" dirty="0">
                <a:latin typeface="Courier New"/>
                <a:ea typeface="Courier New"/>
                <a:cs typeface="Courier New"/>
                <a:sym typeface="Courier New"/>
              </a:rPr>
              <a:t>(patient, diagnosis) %&gt;% </a:t>
            </a:r>
          </a:p>
          <a:p>
            <a:pPr lvl="0" rtl="0">
              <a:spcBef>
                <a:spcPts val="0"/>
              </a:spcBef>
              <a:buNone/>
            </a:pPr>
            <a:r>
              <a:rPr lang="en-US" sz="1800" b="1" dirty="0">
                <a:latin typeface="Courier New"/>
                <a:ea typeface="Courier New"/>
                <a:cs typeface="Courier New"/>
                <a:sym typeface="Courier New"/>
              </a:rPr>
              <a:t>	summarize(count = sum(tally)) %&gt;%	</a:t>
            </a:r>
          </a:p>
          <a:p>
            <a:r>
              <a:rPr lang="en-US" sz="1800" b="1">
                <a:latin typeface="Courier New"/>
                <a:ea typeface="Courier New"/>
                <a:cs typeface="Courier New"/>
                <a:sym typeface="Courier New"/>
              </a:rPr>
              <a:t>       spread(diagnosis, count)</a:t>
            </a:r>
            <a:endParaRPr lang="en-US" sz="1800" b="1">
              <a:latin typeface="Courier New"/>
              <a:ea typeface="Courier New"/>
              <a:cs typeface="Courier New"/>
            </a:endParaRPr>
          </a:p>
        </p:txBody>
      </p:sp>
      <p:sp>
        <p:nvSpPr>
          <p:cNvPr id="280" name="Shape 280"/>
          <p:cNvSpPr txBox="1">
            <a:spLocks noGrp="1"/>
          </p:cNvSpPr>
          <p:nvPr>
            <p:ph type="title"/>
          </p:nvPr>
        </p:nvSpPr>
        <p:spPr>
          <a:xfrm>
            <a:off x="1040671" y="4715600"/>
            <a:ext cx="2134500" cy="1143000"/>
          </a:xfrm>
          <a:prstGeom prst="rect">
            <a:avLst/>
          </a:prstGeom>
        </p:spPr>
        <p:txBody>
          <a:bodyPr lIns="91425" tIns="91425" rIns="91425" bIns="91425" anchor="t" anchorCtr="0">
            <a:noAutofit/>
          </a:bodyPr>
          <a:lstStyle/>
          <a:p>
            <a:pPr lvl="0" rtl="0">
              <a:spcBef>
                <a:spcPts val="0"/>
              </a:spcBef>
              <a:buNone/>
            </a:pPr>
            <a:r>
              <a:rPr lang="en-US" sz="3600"/>
              <a:t>In 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 grpId="0" animBg="1"/>
      <p:bldP spid="273" grpId="0" animBg="1"/>
      <p:bldP spid="274" grpId="0" animBg="1"/>
      <p:bldP spid="275" grpId="0" animBg="1"/>
      <p:bldP spid="279" grpId="0" animBg="1"/>
      <p:bldP spid="28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0" y="0"/>
            <a:ext cx="8686800" cy="1143000"/>
          </a:xfrm>
          <a:prstGeom prst="rect">
            <a:avLst/>
          </a:prstGeom>
        </p:spPr>
        <p:txBody>
          <a:bodyPr lIns="91425" tIns="91425" rIns="91425" bIns="91425" anchor="t" anchorCtr="0">
            <a:noAutofit/>
          </a:bodyPr>
          <a:lstStyle/>
          <a:p>
            <a:pPr lvl="0" rtl="0">
              <a:spcBef>
                <a:spcPts val="0"/>
              </a:spcBef>
              <a:buNone/>
            </a:pPr>
            <a:r>
              <a:rPr lang="en-US" sz="4000" dirty="0"/>
              <a:t>Linking different data by joining tables</a:t>
            </a:r>
          </a:p>
        </p:txBody>
      </p:sp>
      <p:graphicFrame>
        <p:nvGraphicFramePr>
          <p:cNvPr id="307" name="Shape 307"/>
          <p:cNvGraphicFramePr/>
          <p:nvPr>
            <p:extLst>
              <p:ext uri="{D42A27DB-BD31-4B8C-83A1-F6EECF244321}">
                <p14:modId xmlns:p14="http://schemas.microsoft.com/office/powerpoint/2010/main" val="1345905090"/>
              </p:ext>
            </p:extLst>
          </p:nvPr>
        </p:nvGraphicFramePr>
        <p:xfrm>
          <a:off x="1001613" y="1369932"/>
          <a:ext cx="3381375" cy="1219200"/>
        </p:xfrm>
        <a:graphic>
          <a:graphicData uri="http://schemas.openxmlformats.org/drawingml/2006/table">
            <a:tbl>
              <a:tblPr>
                <a:noFill/>
                <a:tableStyleId>{635BAD22-BF1D-47B8-B43B-A763EC4562D3}</a:tableStyleId>
              </a:tblPr>
              <a:tblGrid>
                <a:gridCol w="632975">
                  <a:extLst>
                    <a:ext uri="{9D8B030D-6E8A-4147-A177-3AD203B41FA5}">
                      <a16:colId xmlns:a16="http://schemas.microsoft.com/office/drawing/2014/main" val="20000"/>
                    </a:ext>
                  </a:extLst>
                </a:gridCol>
                <a:gridCol w="767575">
                  <a:extLst>
                    <a:ext uri="{9D8B030D-6E8A-4147-A177-3AD203B41FA5}">
                      <a16:colId xmlns:a16="http://schemas.microsoft.com/office/drawing/2014/main" val="20001"/>
                    </a:ext>
                  </a:extLst>
                </a:gridCol>
                <a:gridCol w="726025">
                  <a:extLst>
                    <a:ext uri="{9D8B030D-6E8A-4147-A177-3AD203B41FA5}">
                      <a16:colId xmlns:a16="http://schemas.microsoft.com/office/drawing/2014/main" val="20002"/>
                    </a:ext>
                  </a:extLst>
                </a:gridCol>
                <a:gridCol w="799075">
                  <a:extLst>
                    <a:ext uri="{9D8B030D-6E8A-4147-A177-3AD203B41FA5}">
                      <a16:colId xmlns:a16="http://schemas.microsoft.com/office/drawing/2014/main" val="20003"/>
                    </a:ext>
                  </a:extLst>
                </a:gridCol>
                <a:gridCol w="455725">
                  <a:extLst>
                    <a:ext uri="{9D8B030D-6E8A-4147-A177-3AD203B41FA5}">
                      <a16:colId xmlns:a16="http://schemas.microsoft.com/office/drawing/2014/main" val="20004"/>
                    </a:ext>
                  </a:extLst>
                </a:gridCol>
              </a:tblGrid>
              <a:tr h="150279">
                <a:tc>
                  <a:txBody>
                    <a:bodyPr/>
                    <a:lstStyle/>
                    <a:p>
                      <a:pPr lvl="0" rtl="0">
                        <a:spcBef>
                          <a:spcPts val="0"/>
                        </a:spcBef>
                        <a:buNone/>
                      </a:pPr>
                      <a:r>
                        <a:rPr lang="en-US" sz="1000" b="1" i="1"/>
                        <a:t>patient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b="1" i="1"/>
                        <a:t>dx_</a:t>
                      </a:r>
                      <a:r>
                        <a:rPr lang="en-US" sz="1000" i="1">
                          <a:solidFill>
                            <a:schemeClr val="dk1"/>
                          </a:solidFill>
                        </a:rPr>
                        <a:t>993.4</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b="1" i="1">
                          <a:solidFill>
                            <a:schemeClr val="dk1"/>
                          </a:solidFill>
                        </a:rPr>
                        <a:t>dx_</a:t>
                      </a:r>
                      <a:r>
                        <a:rPr lang="en-US" sz="1000" i="1">
                          <a:solidFill>
                            <a:schemeClr val="dk1"/>
                          </a:solidFill>
                        </a:rPr>
                        <a:t>23.6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b="1" i="1">
                          <a:solidFill>
                            <a:schemeClr val="dk1"/>
                          </a:solidFill>
                        </a:rPr>
                        <a:t>dx_</a:t>
                      </a:r>
                      <a:r>
                        <a:rPr lang="en-US" sz="1000" i="1">
                          <a:solidFill>
                            <a:schemeClr val="dk1"/>
                          </a:solidFill>
                        </a:rPr>
                        <a:t>107.0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b="1" i="1"/>
                        <a: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57598">
                <a:tc>
                  <a:txBody>
                    <a:bodyPr/>
                    <a:lstStyle/>
                    <a:p>
                      <a:pPr lvl="0" rtl="0">
                        <a:spcBef>
                          <a:spcPts val="0"/>
                        </a:spcBef>
                        <a:buNone/>
                      </a:pPr>
                      <a:r>
                        <a:rPr lang="en-US" sz="1000"/>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9DAF8"/>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9DAF8"/>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9DAF8"/>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57598">
                <a:tc>
                  <a:txBody>
                    <a:bodyPr/>
                    <a:lstStyle/>
                    <a:p>
                      <a:pPr lvl="0" rtl="0">
                        <a:spcBef>
                          <a:spcPts val="0"/>
                        </a:spcBef>
                        <a:buNone/>
                      </a:pPr>
                      <a:r>
                        <a:rPr lang="en-US" sz="1000"/>
                        <a:t>5</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9DAF8"/>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9DAF8"/>
                    </a:solidFill>
                  </a:tcPr>
                </a:tc>
                <a:tc>
                  <a:txBody>
                    <a:bodyPr/>
                    <a:lstStyle/>
                    <a:p>
                      <a:pPr lvl="0" rtl="0">
                        <a:spcBef>
                          <a:spcPts val="0"/>
                        </a:spcBef>
                        <a:buNone/>
                      </a:pPr>
                      <a:r>
                        <a:rPr lang="en-US" sz="1000"/>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9DAF8"/>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57598">
                <a:tc>
                  <a:txBody>
                    <a:bodyPr/>
                    <a:lstStyle/>
                    <a:p>
                      <a:pPr lvl="0" rtl="0">
                        <a:spcBef>
                          <a:spcPts val="0"/>
                        </a:spcBef>
                        <a:buNone/>
                      </a:pPr>
                      <a:r>
                        <a:rPr lang="en-US" sz="1000"/>
                        <a: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7598">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graphicFrame>
        <p:nvGraphicFramePr>
          <p:cNvPr id="308" name="Shape 308"/>
          <p:cNvGraphicFramePr/>
          <p:nvPr>
            <p:extLst>
              <p:ext uri="{D42A27DB-BD31-4B8C-83A1-F6EECF244321}">
                <p14:modId xmlns:p14="http://schemas.microsoft.com/office/powerpoint/2010/main" val="1181593779"/>
              </p:ext>
            </p:extLst>
          </p:nvPr>
        </p:nvGraphicFramePr>
        <p:xfrm>
          <a:off x="5588766" y="1273312"/>
          <a:ext cx="1940300" cy="1463040"/>
        </p:xfrm>
        <a:graphic>
          <a:graphicData uri="http://schemas.openxmlformats.org/drawingml/2006/table">
            <a:tbl>
              <a:tblPr>
                <a:noFill/>
                <a:tableStyleId>{635BAD22-BF1D-47B8-B43B-A763EC4562D3}</a:tableStyleId>
              </a:tblPr>
              <a:tblGrid>
                <a:gridCol w="632975">
                  <a:extLst>
                    <a:ext uri="{9D8B030D-6E8A-4147-A177-3AD203B41FA5}">
                      <a16:colId xmlns:a16="http://schemas.microsoft.com/office/drawing/2014/main" val="20000"/>
                    </a:ext>
                  </a:extLst>
                </a:gridCol>
                <a:gridCol w="440325">
                  <a:extLst>
                    <a:ext uri="{9D8B030D-6E8A-4147-A177-3AD203B41FA5}">
                      <a16:colId xmlns:a16="http://schemas.microsoft.com/office/drawing/2014/main" val="20001"/>
                    </a:ext>
                  </a:extLst>
                </a:gridCol>
                <a:gridCol w="4841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159800">
                <a:tc>
                  <a:txBody>
                    <a:bodyPr/>
                    <a:lstStyle/>
                    <a:p>
                      <a:pPr lvl="0" rtl="0">
                        <a:spcBef>
                          <a:spcPts val="0"/>
                        </a:spcBef>
                        <a:buNone/>
                      </a:pPr>
                      <a:r>
                        <a:rPr lang="en-US" sz="1000" b="1" i="1"/>
                        <a:t>patient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b="1" i="1"/>
                        <a:t>age</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b="1" i="1">
                          <a:solidFill>
                            <a:schemeClr val="dk1"/>
                          </a:solidFill>
                        </a:rPr>
                        <a:t>sex</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b="1" i="1"/>
                        <a: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59800">
                <a:tc>
                  <a:txBody>
                    <a:bodyPr/>
                    <a:lstStyle/>
                    <a:p>
                      <a:pPr lvl="0" rtl="0">
                        <a:spcBef>
                          <a:spcPts val="0"/>
                        </a:spcBef>
                        <a:buNone/>
                      </a:pPr>
                      <a:r>
                        <a:rPr lang="en-US" sz="1000"/>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31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4CCCC"/>
                    </a:solidFill>
                  </a:tcPr>
                </a:tc>
                <a:tc>
                  <a:txBody>
                    <a:bodyPr/>
                    <a:lstStyle/>
                    <a:p>
                      <a:pPr lvl="0" rtl="0">
                        <a:spcBef>
                          <a:spcPts val="0"/>
                        </a:spcBef>
                        <a:buNone/>
                      </a:pPr>
                      <a:r>
                        <a:rPr lang="en-US" sz="1000"/>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4CCCC"/>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59800">
                <a:tc>
                  <a:txBody>
                    <a:bodyPr/>
                    <a:lstStyle/>
                    <a:p>
                      <a:pPr lvl="0" rtl="0">
                        <a:spcBef>
                          <a:spcPts val="0"/>
                        </a:spcBef>
                        <a:buNone/>
                      </a:pPr>
                      <a:r>
                        <a:rPr lang="en-US" sz="1000"/>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89</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4CCCC"/>
                    </a:solidFill>
                  </a:tcPr>
                </a:tc>
                <a:tc>
                  <a:txBody>
                    <a:bodyPr/>
                    <a:lstStyle/>
                    <a:p>
                      <a:pPr lvl="0" rtl="0">
                        <a:spcBef>
                          <a:spcPts val="0"/>
                        </a:spcBef>
                        <a:buNone/>
                      </a:pPr>
                      <a:r>
                        <a:rPr lang="en-US" sz="1000"/>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4CCCC"/>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59800">
                <a:tc>
                  <a:txBody>
                    <a:bodyPr/>
                    <a:lstStyle/>
                    <a:p>
                      <a:pPr lvl="0" rtl="0">
                        <a:spcBef>
                          <a:spcPts val="0"/>
                        </a:spcBef>
                        <a:buNone/>
                      </a:pPr>
                      <a:r>
                        <a:rPr lang="en-US" sz="1000"/>
                        <a:t>3.</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4CCCC"/>
                    </a:solidFill>
                  </a:tcPr>
                </a:tc>
                <a:tc>
                  <a:txBody>
                    <a:bodyPr/>
                    <a:lstStyle/>
                    <a:p>
                      <a:pPr lvl="0" rtl="0">
                        <a:spcBef>
                          <a:spcPts val="0"/>
                        </a:spcBef>
                        <a:buNone/>
                      </a:pPr>
                      <a:r>
                        <a:rPr lang="en-US" sz="1000"/>
                        <a:t>M</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4CCCC"/>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9800">
                <a:tc>
                  <a:txBody>
                    <a:bodyPr/>
                    <a:lstStyle/>
                    <a:p>
                      <a:pPr lvl="0" rtl="0">
                        <a:spcBef>
                          <a:spcPts val="0"/>
                        </a:spcBef>
                        <a:buNone/>
                      </a:pPr>
                      <a:r>
                        <a:rPr lang="en-US" sz="1000"/>
                        <a: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59800">
                <a:tc>
                  <a:txBody>
                    <a:bodyPr/>
                    <a:lstStyle/>
                    <a:p>
                      <a:pPr lvl="0" rtl="0">
                        <a:spcBef>
                          <a:spcPts val="0"/>
                        </a:spcBef>
                        <a:buNone/>
                      </a:pPr>
                      <a:endParaRPr sz="1000"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graphicFrame>
        <p:nvGraphicFramePr>
          <p:cNvPr id="309" name="Shape 309"/>
          <p:cNvGraphicFramePr/>
          <p:nvPr>
            <p:extLst>
              <p:ext uri="{D42A27DB-BD31-4B8C-83A1-F6EECF244321}">
                <p14:modId xmlns:p14="http://schemas.microsoft.com/office/powerpoint/2010/main" val="1265359844"/>
              </p:ext>
            </p:extLst>
          </p:nvPr>
        </p:nvGraphicFramePr>
        <p:xfrm>
          <a:off x="2788646" y="3472289"/>
          <a:ext cx="4179675" cy="1706880"/>
        </p:xfrm>
        <a:graphic>
          <a:graphicData uri="http://schemas.openxmlformats.org/drawingml/2006/table">
            <a:tbl>
              <a:tblPr>
                <a:noFill/>
                <a:tableStyleId>{635BAD22-BF1D-47B8-B43B-A763EC4562D3}</a:tableStyleId>
              </a:tblPr>
              <a:tblGrid>
                <a:gridCol w="628025">
                  <a:extLst>
                    <a:ext uri="{9D8B030D-6E8A-4147-A177-3AD203B41FA5}">
                      <a16:colId xmlns:a16="http://schemas.microsoft.com/office/drawing/2014/main" val="20000"/>
                    </a:ext>
                  </a:extLst>
                </a:gridCol>
                <a:gridCol w="761575">
                  <a:extLst>
                    <a:ext uri="{9D8B030D-6E8A-4147-A177-3AD203B41FA5}">
                      <a16:colId xmlns:a16="http://schemas.microsoft.com/office/drawing/2014/main" val="20001"/>
                    </a:ext>
                  </a:extLst>
                </a:gridCol>
                <a:gridCol w="720375">
                  <a:extLst>
                    <a:ext uri="{9D8B030D-6E8A-4147-A177-3AD203B41FA5}">
                      <a16:colId xmlns:a16="http://schemas.microsoft.com/office/drawing/2014/main" val="20002"/>
                    </a:ext>
                  </a:extLst>
                </a:gridCol>
                <a:gridCol w="792850">
                  <a:extLst>
                    <a:ext uri="{9D8B030D-6E8A-4147-A177-3AD203B41FA5}">
                      <a16:colId xmlns:a16="http://schemas.microsoft.com/office/drawing/2014/main" val="20003"/>
                    </a:ext>
                  </a:extLst>
                </a:gridCol>
                <a:gridCol w="461250">
                  <a:extLst>
                    <a:ext uri="{9D8B030D-6E8A-4147-A177-3AD203B41FA5}">
                      <a16:colId xmlns:a16="http://schemas.microsoft.com/office/drawing/2014/main" val="20004"/>
                    </a:ext>
                  </a:extLst>
                </a:gridCol>
                <a:gridCol w="4327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lvl="0" algn="ctr" rtl="0">
                        <a:spcBef>
                          <a:spcPts val="0"/>
                        </a:spcBef>
                        <a:buNone/>
                      </a:pPr>
                      <a:r>
                        <a:rPr lang="en-US" sz="1000" b="1" i="1" dirty="0"/>
                        <a:t>patient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sz="1000" b="1" i="1"/>
                        <a:t>dx_</a:t>
                      </a:r>
                      <a:r>
                        <a:rPr lang="en-US" sz="1000" i="1">
                          <a:solidFill>
                            <a:schemeClr val="dk1"/>
                          </a:solidFill>
                        </a:rPr>
                        <a:t>993.4</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sz="1000" b="1" i="1">
                          <a:solidFill>
                            <a:schemeClr val="dk1"/>
                          </a:solidFill>
                        </a:rPr>
                        <a:t>dx_</a:t>
                      </a:r>
                      <a:r>
                        <a:rPr lang="en-US" sz="1000" i="1">
                          <a:solidFill>
                            <a:schemeClr val="dk1"/>
                          </a:solidFill>
                        </a:rPr>
                        <a:t>23.6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sz="1000" b="1" i="1">
                          <a:solidFill>
                            <a:schemeClr val="dk1"/>
                          </a:solidFill>
                        </a:rPr>
                        <a:t>dx_</a:t>
                      </a:r>
                      <a:r>
                        <a:rPr lang="en-US" sz="1000" i="1">
                          <a:solidFill>
                            <a:schemeClr val="dk1"/>
                          </a:solidFill>
                        </a:rPr>
                        <a:t>107.0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sz="1000" b="1" i="1"/>
                        <a:t>age</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sz="1000" b="1" i="1"/>
                        <a:t>sex</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sz="1000" b="1" i="1"/>
                        <a: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0">
                <a:tc>
                  <a:txBody>
                    <a:bodyPr/>
                    <a:lstStyle/>
                    <a:p>
                      <a:pPr lvl="0" algn="ctr" rtl="0">
                        <a:spcBef>
                          <a:spcPts val="0"/>
                        </a:spcBef>
                        <a:buNone/>
                      </a:pPr>
                      <a:r>
                        <a:rPr lang="en-US" sz="1000" dirty="0"/>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sz="1000" dirty="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algn="ctr"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algn="ctr"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algn="ctr" rtl="0">
                        <a:spcBef>
                          <a:spcPts val="0"/>
                        </a:spcBef>
                        <a:buNone/>
                      </a:pPr>
                      <a:r>
                        <a:rPr lang="en-US" sz="1000"/>
                        <a:t>31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4CCCC"/>
                    </a:solidFill>
                  </a:tcPr>
                </a:tc>
                <a:tc>
                  <a:txBody>
                    <a:bodyPr/>
                    <a:lstStyle/>
                    <a:p>
                      <a:pPr lvl="0" algn="ctr" rtl="0">
                        <a:spcBef>
                          <a:spcPts val="0"/>
                        </a:spcBef>
                        <a:buNone/>
                      </a:pPr>
                      <a:r>
                        <a:rPr lang="en-US" sz="1000"/>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4CCCC"/>
                    </a:solidFill>
                  </a:tcPr>
                </a:tc>
                <a:tc>
                  <a:txBody>
                    <a:bodyPr/>
                    <a:lstStyle/>
                    <a:p>
                      <a:pPr lvl="0" algn="ctr"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lvl="0" algn="ctr" rtl="0">
                        <a:spcBef>
                          <a:spcPts val="0"/>
                        </a:spcBef>
                        <a:buNone/>
                      </a:pPr>
                      <a:r>
                        <a:rPr lang="en-US" sz="1000" dirty="0"/>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sz="1000" dirty="0"/>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9DAF8"/>
                    </a:solidFill>
                  </a:tcPr>
                </a:tc>
                <a:tc>
                  <a:txBody>
                    <a:bodyPr/>
                    <a:lstStyle/>
                    <a:p>
                      <a:pPr lvl="0" algn="ctr" rtl="0">
                        <a:spcBef>
                          <a:spcPts val="0"/>
                        </a:spcBef>
                        <a:buNone/>
                      </a:pPr>
                      <a:r>
                        <a:rPr lang="en-US" sz="1000" dirty="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9DAF8"/>
                    </a:solidFill>
                  </a:tcPr>
                </a:tc>
                <a:tc>
                  <a:txBody>
                    <a:bodyPr/>
                    <a:lstStyle/>
                    <a:p>
                      <a:pPr lvl="0" algn="ctr" rtl="0">
                        <a:spcBef>
                          <a:spcPts val="0"/>
                        </a:spcBef>
                        <a:buNone/>
                      </a:pPr>
                      <a:r>
                        <a:rPr lang="en-US" sz="1000" dirty="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9DAF8"/>
                    </a:solidFill>
                  </a:tcPr>
                </a:tc>
                <a:tc>
                  <a:txBody>
                    <a:bodyPr/>
                    <a:lstStyle/>
                    <a:p>
                      <a:pPr lvl="0" algn="ctr" rtl="0">
                        <a:spcBef>
                          <a:spcPts val="0"/>
                        </a:spcBef>
                        <a:buNone/>
                      </a:pPr>
                      <a:r>
                        <a:rPr lang="en-US" sz="1000" dirty="0"/>
                        <a:t>89</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4CCCC"/>
                    </a:solidFill>
                  </a:tcPr>
                </a:tc>
                <a:tc>
                  <a:txBody>
                    <a:bodyPr/>
                    <a:lstStyle/>
                    <a:p>
                      <a:pPr lvl="0" algn="ctr" rtl="0">
                        <a:spcBef>
                          <a:spcPts val="0"/>
                        </a:spcBef>
                        <a:buNone/>
                      </a:pPr>
                      <a:r>
                        <a:rPr lang="en-US" sz="1000" dirty="0"/>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4CCCC"/>
                    </a:solidFill>
                  </a:tcPr>
                </a:tc>
                <a:tc>
                  <a:txBody>
                    <a:bodyPr/>
                    <a:lstStyle/>
                    <a:p>
                      <a:pPr lvl="0" algn="ctr" rtl="0">
                        <a:spcBef>
                          <a:spcPts val="0"/>
                        </a:spcBef>
                        <a:buNone/>
                      </a:pPr>
                      <a:endParaRPr sz="1000"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a:txBody>
                    <a:bodyPr/>
                    <a:lstStyle/>
                    <a:p>
                      <a:pPr lvl="0" algn="ctr" rtl="0">
                        <a:spcBef>
                          <a:spcPts val="0"/>
                        </a:spcBef>
                        <a:buNone/>
                      </a:pPr>
                      <a:r>
                        <a:rPr lang="en-US" sz="1000"/>
                        <a:t>3</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algn="ctr" rtl="0">
                        <a:spcBef>
                          <a:spcPts val="0"/>
                        </a:spcBef>
                        <a:buNone/>
                      </a:pPr>
                      <a:r>
                        <a:rPr lang="en-US" sz="1000" dirty="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algn="ctr" rtl="0">
                        <a:spcBef>
                          <a:spcPts val="0"/>
                        </a:spcBef>
                        <a:buNone/>
                      </a:pPr>
                      <a:r>
                        <a:rPr lang="en-US" sz="1000" dirty="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algn="ctr" rtl="0">
                        <a:spcBef>
                          <a:spcPts val="0"/>
                        </a:spcBef>
                        <a:buNone/>
                      </a:pPr>
                      <a:r>
                        <a:rPr lang="en-US" sz="1000"/>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4CCCC"/>
                    </a:solidFill>
                  </a:tcPr>
                </a:tc>
                <a:tc>
                  <a:txBody>
                    <a:bodyPr/>
                    <a:lstStyle/>
                    <a:p>
                      <a:pPr lvl="0" algn="ctr" rtl="0">
                        <a:spcBef>
                          <a:spcPts val="0"/>
                        </a:spcBef>
                        <a:buNone/>
                      </a:pPr>
                      <a:r>
                        <a:rPr lang="en-US" sz="1000"/>
                        <a:t>M</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4CCCC"/>
                    </a:solidFill>
                  </a:tcPr>
                </a:tc>
                <a:tc>
                  <a:txBody>
                    <a:bodyPr/>
                    <a:lstStyle/>
                    <a:p>
                      <a:pPr lvl="0" algn="ctr" rtl="0">
                        <a:spcBef>
                          <a:spcPts val="0"/>
                        </a:spcBef>
                        <a:buNone/>
                      </a:pPr>
                      <a:endParaRPr sz="1000"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lvl="0" algn="ctr" rtl="0">
                        <a:spcBef>
                          <a:spcPts val="0"/>
                        </a:spcBef>
                        <a:buNone/>
                      </a:pPr>
                      <a:r>
                        <a:rPr lang="en-US" sz="1000"/>
                        <a:t>4</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algn="ctr"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algn="ctr" rtl="0">
                        <a:spcBef>
                          <a:spcPts val="0"/>
                        </a:spcBef>
                        <a:buNone/>
                      </a:pPr>
                      <a:r>
                        <a:rPr lang="en-US" sz="1000" dirty="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algn="ctr" rtl="0">
                        <a:spcBef>
                          <a:spcPts val="0"/>
                        </a:spcBef>
                        <a:buNone/>
                      </a:pPr>
                      <a:r>
                        <a:rPr lang="en-US" sz="1000"/>
                        <a:t>16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4CCCC"/>
                    </a:solidFill>
                  </a:tcPr>
                </a:tc>
                <a:tc>
                  <a:txBody>
                    <a:bodyPr/>
                    <a:lstStyle/>
                    <a:p>
                      <a:pPr lvl="0" algn="ctr" rtl="0">
                        <a:spcBef>
                          <a:spcPts val="0"/>
                        </a:spcBef>
                        <a:buNone/>
                      </a:pPr>
                      <a:r>
                        <a:rPr lang="en-US" sz="1000"/>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4CCCC"/>
                    </a:solidFill>
                  </a:tcPr>
                </a:tc>
                <a:tc>
                  <a:txBody>
                    <a:bodyPr/>
                    <a:lstStyle/>
                    <a:p>
                      <a:pPr lvl="0" algn="ctr" rtl="0">
                        <a:spcBef>
                          <a:spcPts val="0"/>
                        </a:spcBef>
                        <a:buNone/>
                      </a:pPr>
                      <a:endParaRPr sz="1000"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0">
                <a:tc>
                  <a:txBody>
                    <a:bodyPr/>
                    <a:lstStyle/>
                    <a:p>
                      <a:pPr lvl="0" algn="ctr" rtl="0">
                        <a:spcBef>
                          <a:spcPts val="0"/>
                        </a:spcBef>
                        <a:buNone/>
                      </a:pPr>
                      <a:r>
                        <a:rPr lang="en-US" sz="1000"/>
                        <a:t>5</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9DAF8"/>
                    </a:solidFill>
                  </a:tcPr>
                </a:tc>
                <a:tc>
                  <a:txBody>
                    <a:bodyPr/>
                    <a:lstStyle/>
                    <a:p>
                      <a:pPr lvl="0" algn="ctr"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9DAF8"/>
                    </a:solidFill>
                  </a:tcPr>
                </a:tc>
                <a:tc>
                  <a:txBody>
                    <a:bodyPr/>
                    <a:lstStyle/>
                    <a:p>
                      <a:pPr lvl="0" algn="ctr" rtl="0">
                        <a:spcBef>
                          <a:spcPts val="0"/>
                        </a:spcBef>
                        <a:buNone/>
                      </a:pPr>
                      <a:r>
                        <a:rPr lang="en-US" sz="1000"/>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9DAF8"/>
                    </a:solidFill>
                  </a:tcPr>
                </a:tc>
                <a:tc>
                  <a:txBody>
                    <a:bodyPr/>
                    <a:lstStyle/>
                    <a:p>
                      <a:pPr lvl="0" algn="ctr" rtl="0">
                        <a:spcBef>
                          <a:spcPts val="0"/>
                        </a:spcBef>
                        <a:buNone/>
                      </a:pPr>
                      <a:r>
                        <a:rPr lang="en-US" sz="1000" dirty="0"/>
                        <a:t>56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4CCCC"/>
                    </a:solidFill>
                  </a:tcPr>
                </a:tc>
                <a:tc>
                  <a:txBody>
                    <a:bodyPr/>
                    <a:lstStyle/>
                    <a:p>
                      <a:pPr lvl="0" algn="ctr" rtl="0">
                        <a:spcBef>
                          <a:spcPts val="0"/>
                        </a:spcBef>
                        <a:buNone/>
                      </a:pPr>
                      <a:r>
                        <a:rPr lang="en-US" sz="1000" dirty="0"/>
                        <a:t>M</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4CCCC"/>
                    </a:solidFill>
                  </a:tcPr>
                </a:tc>
                <a:tc>
                  <a:txBody>
                    <a:bodyPr/>
                    <a:lstStyle/>
                    <a:p>
                      <a:pPr lvl="0" algn="ctr" rtl="0">
                        <a:spcBef>
                          <a:spcPts val="0"/>
                        </a:spcBef>
                        <a:buNone/>
                      </a:pPr>
                      <a:endParaRPr sz="1000"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0">
                <a:tc>
                  <a:txBody>
                    <a:bodyPr/>
                    <a:lstStyle/>
                    <a:p>
                      <a:pPr lvl="0" algn="ctr"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sz="1000"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sz="1000"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sz="1000"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sz="1000"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310" name="Shape 310"/>
          <p:cNvSpPr/>
          <p:nvPr/>
        </p:nvSpPr>
        <p:spPr>
          <a:xfrm>
            <a:off x="4473627" y="2004832"/>
            <a:ext cx="1024500" cy="1332135"/>
          </a:xfrm>
          <a:prstGeom prst="downArrowCallout">
            <a:avLst>
              <a:gd name="adj1" fmla="val 25000"/>
              <a:gd name="adj2" fmla="val 25000"/>
              <a:gd name="adj3" fmla="val 25000"/>
              <a:gd name="adj4" fmla="val 10066"/>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1" name="Shape 311"/>
          <p:cNvSpPr txBox="1"/>
          <p:nvPr/>
        </p:nvSpPr>
        <p:spPr>
          <a:xfrm>
            <a:off x="621604" y="5496743"/>
            <a:ext cx="8154261" cy="836700"/>
          </a:xfrm>
          <a:prstGeom prst="rect">
            <a:avLst/>
          </a:prstGeom>
          <a:solidFill>
            <a:schemeClr val="bg1">
              <a:lumMod val="95000"/>
            </a:schemeClr>
          </a:solidFill>
          <a:ln>
            <a:noFill/>
          </a:ln>
        </p:spPr>
        <p:txBody>
          <a:bodyPr lIns="91425" tIns="91425" rIns="91425" bIns="91425" anchor="t" anchorCtr="0">
            <a:noAutofit/>
          </a:bodyPr>
          <a:lstStyle/>
          <a:p>
            <a:pPr marL="0" lvl="0" indent="0" rtl="0">
              <a:spcBef>
                <a:spcPts val="0"/>
              </a:spcBef>
              <a:buNone/>
            </a:pPr>
            <a:r>
              <a:rPr lang="en-US" sz="1800" b="1" dirty="0">
                <a:latin typeface="Courier New"/>
                <a:ea typeface="Courier New"/>
                <a:cs typeface="Courier New"/>
                <a:sym typeface="Courier New"/>
              </a:rPr>
              <a:t>data = </a:t>
            </a:r>
            <a:r>
              <a:rPr lang="en-US" sz="1800" b="1" dirty="0" err="1">
                <a:latin typeface="Courier New"/>
                <a:ea typeface="Courier New"/>
                <a:cs typeface="Courier New"/>
                <a:sym typeface="Courier New"/>
              </a:rPr>
              <a:t>full_join</a:t>
            </a:r>
            <a:r>
              <a:rPr lang="en-US" sz="1800" b="1" dirty="0">
                <a:latin typeface="Courier New"/>
                <a:ea typeface="Courier New"/>
                <a:cs typeface="Courier New"/>
                <a:sym typeface="Courier New"/>
              </a:rPr>
              <a:t>(diagnoses, demographics, by=’</a:t>
            </a:r>
            <a:r>
              <a:rPr lang="en-US" sz="1800" b="1" dirty="0" err="1">
                <a:latin typeface="Courier New"/>
                <a:ea typeface="Courier New"/>
                <a:cs typeface="Courier New"/>
                <a:sym typeface="Courier New"/>
              </a:rPr>
              <a:t>patient_id</a:t>
            </a:r>
            <a:r>
              <a:rPr lang="en-US" sz="1800" b="1" dirty="0">
                <a:latin typeface="Courier New"/>
                <a:ea typeface="Courier New"/>
                <a:cs typeface="Courier New"/>
                <a:sym typeface="Courier New"/>
              </a:rPr>
              <a:t>’)</a:t>
            </a:r>
          </a:p>
          <a:p>
            <a:pPr marL="0" lvl="0" indent="0" rtl="0">
              <a:spcBef>
                <a:spcPts val="0"/>
              </a:spcBef>
              <a:buNone/>
            </a:pPr>
            <a:r>
              <a:rPr lang="en-US" sz="1800" b="1" dirty="0">
                <a:solidFill>
                  <a:srgbClr val="6AA84F"/>
                </a:solidFill>
                <a:latin typeface="Courier New"/>
                <a:ea typeface="Courier New"/>
                <a:cs typeface="Courier New"/>
                <a:sym typeface="Courier New"/>
              </a:rPr>
              <a:t>data[</a:t>
            </a:r>
            <a:r>
              <a:rPr lang="en-US" sz="1800" b="1" dirty="0" err="1">
                <a:solidFill>
                  <a:srgbClr val="6AA84F"/>
                </a:solidFill>
                <a:latin typeface="Courier New"/>
                <a:ea typeface="Courier New"/>
                <a:cs typeface="Courier New"/>
                <a:sym typeface="Courier New"/>
              </a:rPr>
              <a:t>is.na</a:t>
            </a:r>
            <a:r>
              <a:rPr lang="en-US" sz="1800" b="1" dirty="0">
                <a:solidFill>
                  <a:srgbClr val="6AA84F"/>
                </a:solidFill>
                <a:latin typeface="Courier New"/>
                <a:ea typeface="Courier New"/>
                <a:cs typeface="Courier New"/>
                <a:sym typeface="Courier New"/>
              </a:rPr>
              <a:t>(data)] = 0</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0" y="0"/>
            <a:ext cx="9144000" cy="1143000"/>
          </a:xfrm>
          <a:prstGeom prst="rect">
            <a:avLst/>
          </a:prstGeom>
          <a:solidFill>
            <a:schemeClr val="accent6">
              <a:lumMod val="20000"/>
              <a:lumOff val="80000"/>
            </a:schemeClr>
          </a:solidFill>
        </p:spPr>
        <p:txBody>
          <a:bodyPr lIns="91425" tIns="91425" rIns="91425" bIns="91425" anchor="t" anchorCtr="0">
            <a:noAutofit/>
          </a:bodyPr>
          <a:lstStyle/>
          <a:p>
            <a:pPr lvl="0">
              <a:spcBef>
                <a:spcPts val="0"/>
              </a:spcBef>
              <a:buNone/>
            </a:pPr>
            <a:r>
              <a:rPr lang="en-US" b="1" dirty="0"/>
              <a:t>2-Standardizing Features</a:t>
            </a:r>
          </a:p>
        </p:txBody>
      </p:sp>
      <p:graphicFrame>
        <p:nvGraphicFramePr>
          <p:cNvPr id="324" name="Shape 324"/>
          <p:cNvGraphicFramePr/>
          <p:nvPr>
            <p:extLst>
              <p:ext uri="{D42A27DB-BD31-4B8C-83A1-F6EECF244321}">
                <p14:modId xmlns:p14="http://schemas.microsoft.com/office/powerpoint/2010/main" val="754526379"/>
              </p:ext>
            </p:extLst>
          </p:nvPr>
        </p:nvGraphicFramePr>
        <p:xfrm>
          <a:off x="317935" y="1636948"/>
          <a:ext cx="3834350" cy="2346960"/>
        </p:xfrm>
        <a:graphic>
          <a:graphicData uri="http://schemas.openxmlformats.org/drawingml/2006/table">
            <a:tbl>
              <a:tblPr>
                <a:noFill/>
                <a:tableStyleId>{635BAD22-BF1D-47B8-B43B-A763EC4562D3}</a:tableStyleId>
              </a:tblPr>
              <a:tblGrid>
                <a:gridCol w="869100">
                  <a:extLst>
                    <a:ext uri="{9D8B030D-6E8A-4147-A177-3AD203B41FA5}">
                      <a16:colId xmlns:a16="http://schemas.microsoft.com/office/drawing/2014/main" val="20000"/>
                    </a:ext>
                  </a:extLst>
                </a:gridCol>
                <a:gridCol w="713375">
                  <a:extLst>
                    <a:ext uri="{9D8B030D-6E8A-4147-A177-3AD203B41FA5}">
                      <a16:colId xmlns:a16="http://schemas.microsoft.com/office/drawing/2014/main" val="20001"/>
                    </a:ext>
                  </a:extLst>
                </a:gridCol>
                <a:gridCol w="903350">
                  <a:extLst>
                    <a:ext uri="{9D8B030D-6E8A-4147-A177-3AD203B41FA5}">
                      <a16:colId xmlns:a16="http://schemas.microsoft.com/office/drawing/2014/main" val="20002"/>
                    </a:ext>
                  </a:extLst>
                </a:gridCol>
                <a:gridCol w="784350">
                  <a:extLst>
                    <a:ext uri="{9D8B030D-6E8A-4147-A177-3AD203B41FA5}">
                      <a16:colId xmlns:a16="http://schemas.microsoft.com/office/drawing/2014/main" val="20003"/>
                    </a:ext>
                  </a:extLst>
                </a:gridCol>
                <a:gridCol w="564175">
                  <a:extLst>
                    <a:ext uri="{9D8B030D-6E8A-4147-A177-3AD203B41FA5}">
                      <a16:colId xmlns:a16="http://schemas.microsoft.com/office/drawing/2014/main" val="20004"/>
                    </a:ext>
                  </a:extLst>
                </a:gridCol>
              </a:tblGrid>
              <a:tr h="433557">
                <a:tc>
                  <a:txBody>
                    <a:bodyPr/>
                    <a:lstStyle/>
                    <a:p>
                      <a:pPr lvl="0" algn="ctr" rtl="0">
                        <a:spcBef>
                          <a:spcPts val="0"/>
                        </a:spcBef>
                        <a:buNone/>
                      </a:pPr>
                      <a:r>
                        <a:rPr lang="en-US" b="1" i="1"/>
                        <a:t>patient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a:t>dx </a:t>
                      </a:r>
                      <a:r>
                        <a:rPr lang="en-US" i="1">
                          <a:solidFill>
                            <a:schemeClr val="dk1"/>
                          </a:solidFill>
                        </a:rPr>
                        <a:t>993.4</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r>
                        <a:rPr lang="en-US" b="1" i="1"/>
                        <a:t>blood sugar</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D966"/>
                    </a:solidFill>
                  </a:tcPr>
                </a:tc>
                <a:tc>
                  <a:txBody>
                    <a:bodyPr/>
                    <a:lstStyle/>
                    <a:p>
                      <a:pPr lvl="0" algn="ctr" rtl="0">
                        <a:spcBef>
                          <a:spcPts val="0"/>
                        </a:spcBef>
                        <a:buNone/>
                      </a:pPr>
                      <a:r>
                        <a:rPr lang="en-US" b="1" i="1">
                          <a:solidFill>
                            <a:schemeClr val="dk1"/>
                          </a:solidFill>
                        </a:rPr>
                        <a:t>age in days</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BF9000"/>
                    </a:solidFill>
                  </a:tcPr>
                </a:tc>
                <a:tc>
                  <a:txBody>
                    <a:bodyPr/>
                    <a:lstStyle/>
                    <a:p>
                      <a:pPr lvl="0" algn="ctr" rtl="0">
                        <a:spcBef>
                          <a:spcPts val="0"/>
                        </a:spcBef>
                        <a:buNone/>
                      </a:pPr>
                      <a:r>
                        <a:rPr lang="en-US" b="1" i="1"/>
                        <a: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55034">
                <a:tc>
                  <a:txBody>
                    <a:bodyPr/>
                    <a:lstStyle/>
                    <a:p>
                      <a:pPr lvl="0" algn="ctr" rtl="0">
                        <a:spcBef>
                          <a:spcPts val="0"/>
                        </a:spcBef>
                        <a:buNone/>
                      </a:pPr>
                      <a:r>
                        <a:rPr lang="en-US"/>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r>
                        <a:rPr lang="en-US"/>
                        <a:t>120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D966"/>
                    </a:solidFill>
                  </a:tcPr>
                </a:tc>
                <a:tc>
                  <a:txBody>
                    <a:bodyPr/>
                    <a:lstStyle/>
                    <a:p>
                      <a:pPr lvl="0" algn="ctr" rtl="0">
                        <a:spcBef>
                          <a:spcPts val="0"/>
                        </a:spcBef>
                        <a:buNone/>
                      </a:pPr>
                      <a:r>
                        <a:rPr lang="en-US"/>
                        <a:t>11315</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BF9000"/>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55034">
                <a:tc>
                  <a:txBody>
                    <a:bodyPr/>
                    <a:lstStyle/>
                    <a:p>
                      <a:pPr lvl="0" algn="ctr" rtl="0">
                        <a:spcBef>
                          <a:spcPts val="0"/>
                        </a:spcBef>
                        <a:buNone/>
                      </a:pPr>
                      <a:r>
                        <a:rPr lang="en-US"/>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r>
                        <a:rPr lang="en-US"/>
                        <a:t>120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D966"/>
                    </a:solidFill>
                  </a:tcPr>
                </a:tc>
                <a:tc>
                  <a:txBody>
                    <a:bodyPr/>
                    <a:lstStyle/>
                    <a:p>
                      <a:pPr lvl="0" algn="ctr" rtl="0">
                        <a:spcBef>
                          <a:spcPts val="0"/>
                        </a:spcBef>
                        <a:buNone/>
                      </a:pPr>
                      <a:r>
                        <a:rPr lang="en-US"/>
                        <a:t>32000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BF9000"/>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55034">
                <a:tc>
                  <a:txBody>
                    <a:bodyPr/>
                    <a:lstStyle/>
                    <a:p>
                      <a:pPr lvl="0" algn="ctr" rtl="0">
                        <a:spcBef>
                          <a:spcPts val="0"/>
                        </a:spcBef>
                        <a:buNone/>
                      </a:pPr>
                      <a:r>
                        <a:rPr lang="en-US"/>
                        <a:t>30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r>
                        <a:rPr lang="en-US"/>
                        <a:t>110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D966"/>
                    </a:solidFill>
                  </a:tcPr>
                </a:tc>
                <a:tc>
                  <a:txBody>
                    <a:bodyPr/>
                    <a:lstStyle/>
                    <a:p>
                      <a:pPr lvl="0" algn="ctr" rtl="0">
                        <a:spcBef>
                          <a:spcPts val="0"/>
                        </a:spcBef>
                        <a:buNone/>
                      </a:pPr>
                      <a:r>
                        <a:rPr lang="en-US"/>
                        <a:t>6003</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BF9000"/>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55034">
                <a:tc>
                  <a:txBody>
                    <a:bodyPr/>
                    <a:lstStyle/>
                    <a:p>
                      <a:pPr lvl="0" algn="ctr" rtl="0">
                        <a:spcBef>
                          <a:spcPts val="0"/>
                        </a:spcBef>
                        <a:buNone/>
                      </a:pPr>
                      <a:r>
                        <a:rPr lang="en-US"/>
                        <a:t>46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r>
                        <a:rPr lang="en-US"/>
                        <a:t>120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D966"/>
                    </a:solidFill>
                  </a:tcPr>
                </a:tc>
                <a:tc>
                  <a:txBody>
                    <a:bodyPr/>
                    <a:lstStyle/>
                    <a:p>
                      <a:pPr lvl="0" algn="ctr" rtl="0">
                        <a:spcBef>
                          <a:spcPts val="0"/>
                        </a:spcBef>
                        <a:buNone/>
                      </a:pPr>
                      <a:r>
                        <a:rPr lang="en-US"/>
                        <a:t>13500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BF9000"/>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55034">
                <a:tc>
                  <a:txBody>
                    <a:bodyPr/>
                    <a:lstStyle/>
                    <a:p>
                      <a:pPr lvl="0" algn="ctr" rtl="0">
                        <a:spcBef>
                          <a:spcPts val="0"/>
                        </a:spcBef>
                        <a:buNone/>
                      </a:pPr>
                      <a:r>
                        <a:rPr lang="en-US"/>
                        <a:t>54</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r>
                        <a:rPr lang="en-US" dirty="0"/>
                        <a:t>130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D966"/>
                    </a:solidFill>
                  </a:tcPr>
                </a:tc>
                <a:tc>
                  <a:txBody>
                    <a:bodyPr/>
                    <a:lstStyle/>
                    <a:p>
                      <a:pPr lvl="0" algn="ctr" rtl="0">
                        <a:spcBef>
                          <a:spcPts val="0"/>
                        </a:spcBef>
                        <a:buNone/>
                      </a:pPr>
                      <a:r>
                        <a:rPr lang="en-US"/>
                        <a:t>522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BF9000"/>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55034">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endParaRPr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D966"/>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BF9000"/>
                    </a:solidFill>
                  </a:tcPr>
                </a:tc>
                <a:tc>
                  <a:txBody>
                    <a:bodyPr/>
                    <a:lstStyle/>
                    <a:p>
                      <a:pPr lvl="0" algn="ctr" rtl="0">
                        <a:spcBef>
                          <a:spcPts val="0"/>
                        </a:spcBef>
                        <a:buNone/>
                      </a:pPr>
                      <a:endParaRPr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325" name="Shape 325"/>
          <p:cNvSpPr txBox="1"/>
          <p:nvPr/>
        </p:nvSpPr>
        <p:spPr>
          <a:xfrm>
            <a:off x="4310195" y="1697911"/>
            <a:ext cx="4598400" cy="2226389"/>
          </a:xfrm>
          <a:prstGeom prst="rect">
            <a:avLst/>
          </a:prstGeom>
          <a:noFill/>
          <a:ln>
            <a:noFill/>
          </a:ln>
        </p:spPr>
        <p:txBody>
          <a:bodyPr lIns="91425" tIns="91425" rIns="91425" bIns="91425" anchor="t" anchorCtr="0">
            <a:noAutofit/>
          </a:bodyPr>
          <a:lstStyle/>
          <a:p>
            <a:pPr marL="419100" lvl="0" indent="-342900" rtl="0">
              <a:spcBef>
                <a:spcPts val="0"/>
              </a:spcBef>
              <a:buSzPct val="100000"/>
              <a:buFont typeface="Arial" charset="0"/>
              <a:buChar char="•"/>
            </a:pPr>
            <a:r>
              <a:rPr lang="en-US" sz="2400" dirty="0">
                <a:latin typeface="Calibri" charset="0"/>
                <a:ea typeface="Calibri" charset="0"/>
                <a:cs typeface="Calibri" charset="0"/>
              </a:rPr>
              <a:t>Different scales will throw off many analyses </a:t>
            </a:r>
            <a:r>
              <a:rPr lang="en-US" sz="1800" dirty="0">
                <a:latin typeface="Calibri" charset="0"/>
                <a:ea typeface="Calibri" charset="0"/>
                <a:cs typeface="Calibri" charset="0"/>
              </a:rPr>
              <a:t>(</a:t>
            </a:r>
            <a:r>
              <a:rPr lang="en-US" sz="1800" dirty="0">
                <a:solidFill>
                  <a:schemeClr val="tx1"/>
                </a:solidFill>
                <a:latin typeface="Calibri" charset="0"/>
                <a:ea typeface="Calibri" charset="0"/>
                <a:cs typeface="Calibri" charset="0"/>
              </a:rPr>
              <a:t>distance metrics will be skewed, some weights will update faster in gradient descents, etc.)</a:t>
            </a:r>
            <a:endParaRPr lang="en-US" sz="2400" dirty="0">
              <a:latin typeface="Calibri" charset="0"/>
              <a:ea typeface="Calibri" charset="0"/>
              <a:cs typeface="Calibri" charset="0"/>
            </a:endParaRPr>
          </a:p>
          <a:p>
            <a:pPr marL="419100" lvl="0" indent="-342900" rtl="0">
              <a:spcBef>
                <a:spcPts val="0"/>
              </a:spcBef>
              <a:buSzPct val="100000"/>
              <a:buFont typeface="Arial" charset="0"/>
              <a:buChar char="•"/>
            </a:pPr>
            <a:r>
              <a:rPr lang="en-US" sz="2400" dirty="0">
                <a:latin typeface="Calibri" charset="0"/>
                <a:ea typeface="Calibri" charset="0"/>
                <a:cs typeface="Calibri" charset="0"/>
              </a:rPr>
              <a:t>Standardizing eases interpretation of coefficients</a:t>
            </a:r>
          </a:p>
        </p:txBody>
      </p:sp>
      <p:graphicFrame>
        <p:nvGraphicFramePr>
          <p:cNvPr id="326" name="Shape 326"/>
          <p:cNvGraphicFramePr/>
          <p:nvPr>
            <p:extLst>
              <p:ext uri="{D42A27DB-BD31-4B8C-83A1-F6EECF244321}">
                <p14:modId xmlns:p14="http://schemas.microsoft.com/office/powerpoint/2010/main" val="780853938"/>
              </p:ext>
            </p:extLst>
          </p:nvPr>
        </p:nvGraphicFramePr>
        <p:xfrm>
          <a:off x="317935" y="4230068"/>
          <a:ext cx="3834350" cy="2346960"/>
        </p:xfrm>
        <a:graphic>
          <a:graphicData uri="http://schemas.openxmlformats.org/drawingml/2006/table">
            <a:tbl>
              <a:tblPr>
                <a:noFill/>
                <a:tableStyleId>{635BAD22-BF1D-47B8-B43B-A763EC4562D3}</a:tableStyleId>
              </a:tblPr>
              <a:tblGrid>
                <a:gridCol w="869100">
                  <a:extLst>
                    <a:ext uri="{9D8B030D-6E8A-4147-A177-3AD203B41FA5}">
                      <a16:colId xmlns:a16="http://schemas.microsoft.com/office/drawing/2014/main" val="20000"/>
                    </a:ext>
                  </a:extLst>
                </a:gridCol>
                <a:gridCol w="713375">
                  <a:extLst>
                    <a:ext uri="{9D8B030D-6E8A-4147-A177-3AD203B41FA5}">
                      <a16:colId xmlns:a16="http://schemas.microsoft.com/office/drawing/2014/main" val="20001"/>
                    </a:ext>
                  </a:extLst>
                </a:gridCol>
                <a:gridCol w="903350">
                  <a:extLst>
                    <a:ext uri="{9D8B030D-6E8A-4147-A177-3AD203B41FA5}">
                      <a16:colId xmlns:a16="http://schemas.microsoft.com/office/drawing/2014/main" val="20002"/>
                    </a:ext>
                  </a:extLst>
                </a:gridCol>
                <a:gridCol w="784350">
                  <a:extLst>
                    <a:ext uri="{9D8B030D-6E8A-4147-A177-3AD203B41FA5}">
                      <a16:colId xmlns:a16="http://schemas.microsoft.com/office/drawing/2014/main" val="20003"/>
                    </a:ext>
                  </a:extLst>
                </a:gridCol>
                <a:gridCol w="564175">
                  <a:extLst>
                    <a:ext uri="{9D8B030D-6E8A-4147-A177-3AD203B41FA5}">
                      <a16:colId xmlns:a16="http://schemas.microsoft.com/office/drawing/2014/main" val="20004"/>
                    </a:ext>
                  </a:extLst>
                </a:gridCol>
              </a:tblGrid>
              <a:tr h="213002">
                <a:tc>
                  <a:txBody>
                    <a:bodyPr/>
                    <a:lstStyle/>
                    <a:p>
                      <a:pPr lvl="0" algn="ctr" rtl="0">
                        <a:spcBef>
                          <a:spcPts val="0"/>
                        </a:spcBef>
                        <a:buNone/>
                      </a:pPr>
                      <a:r>
                        <a:rPr lang="en-US" b="1" i="1" dirty="0"/>
                        <a:t>patient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a:t>dx </a:t>
                      </a:r>
                      <a:r>
                        <a:rPr lang="en-US" i="1">
                          <a:solidFill>
                            <a:schemeClr val="dk1"/>
                          </a:solidFill>
                        </a:rPr>
                        <a:t>993.4</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r>
                        <a:rPr lang="en-US" b="1" i="1"/>
                        <a:t>blood sugar</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r>
                        <a:rPr lang="en-US" b="1" i="1">
                          <a:solidFill>
                            <a:schemeClr val="dk1"/>
                          </a:solidFill>
                        </a:rPr>
                        <a:t>age</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r>
                        <a:rPr lang="en-US" b="1" i="1"/>
                        <a: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72847">
                <a:tc>
                  <a:txBody>
                    <a:bodyPr/>
                    <a:lstStyle/>
                    <a:p>
                      <a:pPr lvl="0" algn="ctr" rtl="0">
                        <a:spcBef>
                          <a:spcPts val="0"/>
                        </a:spcBef>
                        <a:buNone/>
                      </a:pPr>
                      <a:r>
                        <a:rPr lang="en-US"/>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r>
                        <a:rPr lang="en-US"/>
                        <a:t>0.92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r>
                        <a:rPr lang="en-US"/>
                        <a:t>0.34</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72847">
                <a:tc>
                  <a:txBody>
                    <a:bodyPr/>
                    <a:lstStyle/>
                    <a:p>
                      <a:pPr lvl="0" algn="ctr" rtl="0">
                        <a:spcBef>
                          <a:spcPts val="0"/>
                        </a:spcBef>
                        <a:buNone/>
                      </a:pPr>
                      <a:r>
                        <a:rPr lang="en-US"/>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r>
                        <a:rPr lang="en-US"/>
                        <a:t>0.92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r>
                        <a:rPr lang="en-US"/>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72847">
                <a:tc>
                  <a:txBody>
                    <a:bodyPr/>
                    <a:lstStyle/>
                    <a:p>
                      <a:pPr lvl="0" algn="ctr" rtl="0">
                        <a:spcBef>
                          <a:spcPts val="0"/>
                        </a:spcBef>
                        <a:buNone/>
                      </a:pPr>
                      <a:r>
                        <a:rPr lang="en-US"/>
                        <a:t>30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r>
                        <a:rPr lang="en-US"/>
                        <a:t>0.84</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r>
                        <a:rPr lang="en-US"/>
                        <a:t>0.18</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72847">
                <a:tc>
                  <a:txBody>
                    <a:bodyPr/>
                    <a:lstStyle/>
                    <a:p>
                      <a:pPr lvl="0" algn="ctr" rtl="0">
                        <a:spcBef>
                          <a:spcPts val="0"/>
                        </a:spcBef>
                        <a:buNone/>
                      </a:pPr>
                      <a:r>
                        <a:rPr lang="en-US"/>
                        <a:t>46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r>
                        <a:rPr lang="en-US"/>
                        <a:t>0.92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r>
                        <a:rPr lang="en-US"/>
                        <a:t>0.36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72847">
                <a:tc>
                  <a:txBody>
                    <a:bodyPr/>
                    <a:lstStyle/>
                    <a:p>
                      <a:pPr lvl="0" algn="ctr" rtl="0">
                        <a:spcBef>
                          <a:spcPts val="0"/>
                        </a:spcBef>
                        <a:buNone/>
                      </a:pPr>
                      <a:r>
                        <a:rPr lang="en-US"/>
                        <a:t>54</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r>
                        <a:rPr lang="en-US"/>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r>
                        <a:rPr lang="en-US"/>
                        <a:t>0.01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72847">
                <a:tc>
                  <a:txBody>
                    <a:bodyPr/>
                    <a:lstStyle/>
                    <a:p>
                      <a:pPr lvl="0" algn="ctr" rtl="0">
                        <a:spcBef>
                          <a:spcPts val="0"/>
                        </a:spcBef>
                        <a:buNone/>
                      </a:pPr>
                      <a:endParaRPr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endParaRPr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pic>
        <p:nvPicPr>
          <p:cNvPr id="328" name="Shape 328"/>
          <p:cNvPicPr preferRelativeResize="0"/>
          <p:nvPr/>
        </p:nvPicPr>
        <p:blipFill>
          <a:blip r:embed="rId3">
            <a:alphaModFix/>
          </a:blip>
          <a:stretch>
            <a:fillRect/>
          </a:stretch>
        </p:blipFill>
        <p:spPr>
          <a:xfrm>
            <a:off x="6055505" y="4521810"/>
            <a:ext cx="2941402" cy="765725"/>
          </a:xfrm>
          <a:prstGeom prst="rect">
            <a:avLst/>
          </a:prstGeom>
          <a:noFill/>
          <a:ln>
            <a:noFill/>
          </a:ln>
        </p:spPr>
      </p:pic>
      <p:pic>
        <p:nvPicPr>
          <p:cNvPr id="329" name="Shape 329"/>
          <p:cNvPicPr preferRelativeResize="0"/>
          <p:nvPr/>
        </p:nvPicPr>
        <p:blipFill>
          <a:blip r:embed="rId4">
            <a:alphaModFix/>
          </a:blip>
          <a:stretch>
            <a:fillRect/>
          </a:stretch>
        </p:blipFill>
        <p:spPr>
          <a:xfrm>
            <a:off x="7245208" y="5538255"/>
            <a:ext cx="1751699" cy="765717"/>
          </a:xfrm>
          <a:prstGeom prst="rect">
            <a:avLst/>
          </a:prstGeom>
          <a:noFill/>
          <a:ln>
            <a:noFill/>
          </a:ln>
        </p:spPr>
      </p:pic>
      <p:sp>
        <p:nvSpPr>
          <p:cNvPr id="330" name="Shape 330"/>
          <p:cNvSpPr txBox="1"/>
          <p:nvPr/>
        </p:nvSpPr>
        <p:spPr>
          <a:xfrm>
            <a:off x="4572000" y="4560996"/>
            <a:ext cx="1196036" cy="529568"/>
          </a:xfrm>
          <a:prstGeom prst="rect">
            <a:avLst/>
          </a:prstGeom>
          <a:noFill/>
          <a:ln>
            <a:noFill/>
          </a:ln>
        </p:spPr>
        <p:txBody>
          <a:bodyPr lIns="91425" tIns="91425" rIns="91425" bIns="91425" anchor="t" anchorCtr="0">
            <a:noAutofit/>
          </a:bodyPr>
          <a:lstStyle/>
          <a:p>
            <a:pPr lvl="0" rtl="0">
              <a:spcBef>
                <a:spcPts val="0"/>
              </a:spcBef>
              <a:buNone/>
            </a:pPr>
            <a:r>
              <a:rPr lang="en-US" sz="2400" dirty="0">
                <a:latin typeface="Calibri" charset="0"/>
                <a:ea typeface="Calibri" charset="0"/>
                <a:cs typeface="Calibri" charset="0"/>
              </a:rPr>
              <a:t>Scale: </a:t>
            </a:r>
          </a:p>
        </p:txBody>
      </p:sp>
      <p:sp>
        <p:nvSpPr>
          <p:cNvPr id="331" name="Shape 331"/>
          <p:cNvSpPr txBox="1"/>
          <p:nvPr/>
        </p:nvSpPr>
        <p:spPr>
          <a:xfrm>
            <a:off x="4572000" y="5592004"/>
            <a:ext cx="3665400" cy="702900"/>
          </a:xfrm>
          <a:prstGeom prst="rect">
            <a:avLst/>
          </a:prstGeom>
          <a:noFill/>
          <a:ln>
            <a:noFill/>
          </a:ln>
        </p:spPr>
        <p:txBody>
          <a:bodyPr lIns="91425" tIns="91425" rIns="91425" bIns="91425" anchor="t" anchorCtr="0">
            <a:noAutofit/>
          </a:bodyPr>
          <a:lstStyle/>
          <a:p>
            <a:pPr lvl="0" rtl="0">
              <a:spcBef>
                <a:spcPts val="0"/>
              </a:spcBef>
              <a:buNone/>
            </a:pPr>
            <a:r>
              <a:rPr lang="en-US" sz="2400" dirty="0">
                <a:latin typeface="Calibri" charset="0"/>
                <a:ea typeface="Calibri" charset="0"/>
                <a:cs typeface="Calibri" charset="0"/>
              </a:rPr>
              <a:t>Normalize (Z-score):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330" grpId="0"/>
      <p:bldP spid="3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a:xfrm>
            <a:off x="0" y="0"/>
            <a:ext cx="9144000" cy="1143000"/>
          </a:xfrm>
          <a:prstGeom prst="rect">
            <a:avLst/>
          </a:prstGeom>
          <a:solidFill>
            <a:schemeClr val="accent6">
              <a:lumMod val="20000"/>
              <a:lumOff val="80000"/>
            </a:schemeClr>
          </a:solidFill>
        </p:spPr>
        <p:txBody>
          <a:bodyPr lIns="91425" tIns="91425" rIns="91425" bIns="91425" anchor="t" anchorCtr="0">
            <a:noAutofit/>
          </a:bodyPr>
          <a:lstStyle/>
          <a:p>
            <a:pPr lvl="0" rtl="0">
              <a:spcBef>
                <a:spcPts val="0"/>
              </a:spcBef>
              <a:buNone/>
            </a:pPr>
            <a:r>
              <a:rPr lang="en-US" b="1" dirty="0"/>
              <a:t>3-Dealing with too many features </a:t>
            </a:r>
          </a:p>
        </p:txBody>
      </p:sp>
      <p:graphicFrame>
        <p:nvGraphicFramePr>
          <p:cNvPr id="338" name="Shape 338"/>
          <p:cNvGraphicFramePr/>
          <p:nvPr>
            <p:extLst>
              <p:ext uri="{D42A27DB-BD31-4B8C-83A1-F6EECF244321}">
                <p14:modId xmlns:p14="http://schemas.microsoft.com/office/powerpoint/2010/main" val="1987265267"/>
              </p:ext>
            </p:extLst>
          </p:nvPr>
        </p:nvGraphicFramePr>
        <p:xfrm>
          <a:off x="460400" y="1692019"/>
          <a:ext cx="8241650" cy="1706880"/>
        </p:xfrm>
        <a:graphic>
          <a:graphicData uri="http://schemas.openxmlformats.org/drawingml/2006/table">
            <a:tbl>
              <a:tblPr>
                <a:noFill/>
                <a:tableStyleId>{635BAD22-BF1D-47B8-B43B-A763EC4562D3}</a:tableStyleId>
              </a:tblPr>
              <a:tblGrid>
                <a:gridCol w="603350">
                  <a:extLst>
                    <a:ext uri="{9D8B030D-6E8A-4147-A177-3AD203B41FA5}">
                      <a16:colId xmlns:a16="http://schemas.microsoft.com/office/drawing/2014/main" val="20000"/>
                    </a:ext>
                  </a:extLst>
                </a:gridCol>
                <a:gridCol w="731600">
                  <a:extLst>
                    <a:ext uri="{9D8B030D-6E8A-4147-A177-3AD203B41FA5}">
                      <a16:colId xmlns:a16="http://schemas.microsoft.com/office/drawing/2014/main" val="20001"/>
                    </a:ext>
                  </a:extLst>
                </a:gridCol>
                <a:gridCol w="692000">
                  <a:extLst>
                    <a:ext uri="{9D8B030D-6E8A-4147-A177-3AD203B41FA5}">
                      <a16:colId xmlns:a16="http://schemas.microsoft.com/office/drawing/2014/main" val="20002"/>
                    </a:ext>
                  </a:extLst>
                </a:gridCol>
                <a:gridCol w="761650">
                  <a:extLst>
                    <a:ext uri="{9D8B030D-6E8A-4147-A177-3AD203B41FA5}">
                      <a16:colId xmlns:a16="http://schemas.microsoft.com/office/drawing/2014/main" val="20003"/>
                    </a:ext>
                  </a:extLst>
                </a:gridCol>
                <a:gridCol w="443150">
                  <a:extLst>
                    <a:ext uri="{9D8B030D-6E8A-4147-A177-3AD203B41FA5}">
                      <a16:colId xmlns:a16="http://schemas.microsoft.com/office/drawing/2014/main" val="20004"/>
                    </a:ext>
                  </a:extLst>
                </a:gridCol>
                <a:gridCol w="41570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gridCol w="382850">
                  <a:extLst>
                    <a:ext uri="{9D8B030D-6E8A-4147-A177-3AD203B41FA5}">
                      <a16:colId xmlns:a16="http://schemas.microsoft.com/office/drawing/2014/main" val="20014"/>
                    </a:ext>
                  </a:extLst>
                </a:gridCol>
                <a:gridCol w="382850">
                  <a:extLst>
                    <a:ext uri="{9D8B030D-6E8A-4147-A177-3AD203B41FA5}">
                      <a16:colId xmlns:a16="http://schemas.microsoft.com/office/drawing/2014/main" val="20015"/>
                    </a:ext>
                  </a:extLst>
                </a:gridCol>
                <a:gridCol w="382850">
                  <a:extLst>
                    <a:ext uri="{9D8B030D-6E8A-4147-A177-3AD203B41FA5}">
                      <a16:colId xmlns:a16="http://schemas.microsoft.com/office/drawing/2014/main" val="20016"/>
                    </a:ext>
                  </a:extLst>
                </a:gridCol>
                <a:gridCol w="382850">
                  <a:extLst>
                    <a:ext uri="{9D8B030D-6E8A-4147-A177-3AD203B41FA5}">
                      <a16:colId xmlns:a16="http://schemas.microsoft.com/office/drawing/2014/main" val="20017"/>
                    </a:ext>
                  </a:extLst>
                </a:gridCol>
              </a:tblGrid>
              <a:tr h="170526">
                <a:tc>
                  <a:txBody>
                    <a:bodyPr/>
                    <a:lstStyle/>
                    <a:p>
                      <a:pPr lvl="0" rtl="0">
                        <a:spcBef>
                          <a:spcPts val="0"/>
                        </a:spcBef>
                        <a:buNone/>
                      </a:pPr>
                      <a:r>
                        <a:rPr lang="en-US" sz="1000" b="1" i="1"/>
                        <a:t>patient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b="1" i="1"/>
                        <a:t>dx_</a:t>
                      </a:r>
                      <a:r>
                        <a:rPr lang="en-US" sz="1000" i="1">
                          <a:solidFill>
                            <a:schemeClr val="dk1"/>
                          </a:solidFill>
                        </a:rPr>
                        <a:t>993.4</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b="1" i="1">
                          <a:solidFill>
                            <a:schemeClr val="dk1"/>
                          </a:solidFill>
                        </a:rPr>
                        <a:t>dx_</a:t>
                      </a:r>
                      <a:r>
                        <a:rPr lang="en-US" sz="1000" i="1">
                          <a:solidFill>
                            <a:schemeClr val="dk1"/>
                          </a:solidFill>
                        </a:rPr>
                        <a:t>23.6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b="1" i="1">
                          <a:solidFill>
                            <a:schemeClr val="dk1"/>
                          </a:solidFill>
                        </a:rPr>
                        <a:t>dx_</a:t>
                      </a:r>
                      <a:r>
                        <a:rPr lang="en-US" sz="1000" i="1">
                          <a:solidFill>
                            <a:schemeClr val="dk1"/>
                          </a:solidFill>
                        </a:rPr>
                        <a:t>107.0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b="1" i="1"/>
                        <a:t>age</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b="1" i="1"/>
                        <a:t>sex</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b="1" i="1"/>
                        <a: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b="1" i="1"/>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b="1" i="1"/>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AD1DC"/>
                    </a:solidFill>
                  </a:tcPr>
                </a:tc>
                <a:tc>
                  <a:txBody>
                    <a:bodyPr/>
                    <a:lstStyle/>
                    <a:p>
                      <a:pPr lvl="0" rtl="0">
                        <a:spcBef>
                          <a:spcPts val="0"/>
                        </a:spcBef>
                        <a:buNone/>
                      </a:pPr>
                      <a:endParaRPr sz="1000" b="1" i="1"/>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b="1" i="1"/>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b="1" i="1"/>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b="1" i="1"/>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b="1" i="1"/>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rtl="0">
                        <a:spcBef>
                          <a:spcPts val="0"/>
                        </a:spcBef>
                        <a:buNone/>
                      </a:pPr>
                      <a:endParaRPr sz="1000" b="1" i="1"/>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rtl="0">
                        <a:spcBef>
                          <a:spcPts val="0"/>
                        </a:spcBef>
                        <a:buNone/>
                      </a:pPr>
                      <a:endParaRPr sz="1000" b="1" i="1"/>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b="1" i="1"/>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b="1" i="1"/>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70526">
                <a:tc>
                  <a:txBody>
                    <a:bodyPr/>
                    <a:lstStyle/>
                    <a:p>
                      <a:pPr lvl="0" rtl="0">
                        <a:spcBef>
                          <a:spcPts val="0"/>
                        </a:spcBef>
                        <a:buNone/>
                      </a:pPr>
                      <a:r>
                        <a:rPr lang="en-US" sz="1000"/>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31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AD1DC"/>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70526">
                <a:tc>
                  <a:txBody>
                    <a:bodyPr/>
                    <a:lstStyle/>
                    <a:p>
                      <a:pPr lvl="0" rtl="0">
                        <a:spcBef>
                          <a:spcPts val="0"/>
                        </a:spcBef>
                        <a:buNone/>
                      </a:pPr>
                      <a:r>
                        <a:rPr lang="en-US" sz="1000"/>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89</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AD1DC"/>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70526">
                <a:tc>
                  <a:txBody>
                    <a:bodyPr/>
                    <a:lstStyle/>
                    <a:p>
                      <a:pPr lvl="0" rtl="0">
                        <a:spcBef>
                          <a:spcPts val="0"/>
                        </a:spcBef>
                        <a:buNone/>
                      </a:pPr>
                      <a:r>
                        <a:rPr lang="en-US" sz="1000"/>
                        <a:t>3</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M</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AD1DC"/>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70526">
                <a:tc>
                  <a:txBody>
                    <a:bodyPr/>
                    <a:lstStyle/>
                    <a:p>
                      <a:pPr lvl="0" rtl="0">
                        <a:spcBef>
                          <a:spcPts val="0"/>
                        </a:spcBef>
                        <a:buNone/>
                      </a:pPr>
                      <a:r>
                        <a:rPr lang="en-US" sz="1000"/>
                        <a:t>4</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16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AD1DC"/>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70526">
                <a:tc>
                  <a:txBody>
                    <a:bodyPr/>
                    <a:lstStyle/>
                    <a:p>
                      <a:pPr lvl="0" rtl="0">
                        <a:spcBef>
                          <a:spcPts val="0"/>
                        </a:spcBef>
                        <a:buNone/>
                      </a:pPr>
                      <a:r>
                        <a:rPr lang="en-US" sz="1000"/>
                        <a:t>5</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56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dirty="0"/>
                        <a:t>M</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AD1DC"/>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70526">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AD1DC"/>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339" name="Shape 339"/>
          <p:cNvSpPr txBox="1"/>
          <p:nvPr/>
        </p:nvSpPr>
        <p:spPr>
          <a:xfrm>
            <a:off x="3368700" y="3420750"/>
            <a:ext cx="1529400" cy="399000"/>
          </a:xfrm>
          <a:prstGeom prst="rect">
            <a:avLst/>
          </a:prstGeom>
          <a:noFill/>
          <a:ln>
            <a:noFill/>
          </a:ln>
        </p:spPr>
        <p:txBody>
          <a:bodyPr lIns="91425" tIns="91425" rIns="91425" bIns="91425" anchor="t" anchorCtr="0">
            <a:noAutofit/>
          </a:bodyPr>
          <a:lstStyle/>
          <a:p>
            <a:pPr lvl="0" algn="ctr" rtl="0">
              <a:spcBef>
                <a:spcPts val="0"/>
              </a:spcBef>
              <a:buNone/>
            </a:pPr>
            <a:r>
              <a:rPr lang="en-US" sz="1800" i="1" dirty="0"/>
              <a:t>hair color</a:t>
            </a:r>
          </a:p>
        </p:txBody>
      </p:sp>
      <p:sp>
        <p:nvSpPr>
          <p:cNvPr id="340" name="Shape 340"/>
          <p:cNvSpPr txBox="1"/>
          <p:nvPr/>
        </p:nvSpPr>
        <p:spPr>
          <a:xfrm>
            <a:off x="5320825" y="3344550"/>
            <a:ext cx="1529400" cy="686400"/>
          </a:xfrm>
          <a:prstGeom prst="rect">
            <a:avLst/>
          </a:prstGeom>
          <a:noFill/>
          <a:ln>
            <a:noFill/>
          </a:ln>
        </p:spPr>
        <p:txBody>
          <a:bodyPr lIns="91425" tIns="91425" rIns="91425" bIns="91425" anchor="t" anchorCtr="0">
            <a:noAutofit/>
          </a:bodyPr>
          <a:lstStyle/>
          <a:p>
            <a:pPr lvl="0" algn="ctr" rtl="0">
              <a:spcBef>
                <a:spcPts val="0"/>
              </a:spcBef>
              <a:buNone/>
            </a:pPr>
            <a:r>
              <a:rPr lang="en-US" sz="1800" i="1" dirty="0"/>
              <a:t>height in inches</a:t>
            </a:r>
          </a:p>
        </p:txBody>
      </p:sp>
      <p:sp>
        <p:nvSpPr>
          <p:cNvPr id="341" name="Shape 341"/>
          <p:cNvSpPr txBox="1"/>
          <p:nvPr/>
        </p:nvSpPr>
        <p:spPr>
          <a:xfrm>
            <a:off x="7536025" y="3344550"/>
            <a:ext cx="1529400" cy="686400"/>
          </a:xfrm>
          <a:prstGeom prst="rect">
            <a:avLst/>
          </a:prstGeom>
          <a:noFill/>
          <a:ln>
            <a:noFill/>
          </a:ln>
        </p:spPr>
        <p:txBody>
          <a:bodyPr lIns="91425" tIns="91425" rIns="91425" bIns="91425" anchor="t" anchorCtr="0">
            <a:noAutofit/>
          </a:bodyPr>
          <a:lstStyle/>
          <a:p>
            <a:pPr lvl="0" algn="ctr" rtl="0">
              <a:spcBef>
                <a:spcPts val="0"/>
              </a:spcBef>
              <a:buNone/>
            </a:pPr>
            <a:r>
              <a:rPr lang="en-US" sz="1800" i="1"/>
              <a:t>height in centimeters</a:t>
            </a:r>
          </a:p>
        </p:txBody>
      </p:sp>
      <p:sp>
        <p:nvSpPr>
          <p:cNvPr id="342" name="Shape 342"/>
          <p:cNvSpPr/>
          <p:nvPr/>
        </p:nvSpPr>
        <p:spPr>
          <a:xfrm>
            <a:off x="4736450" y="3420750"/>
            <a:ext cx="378300" cy="322800"/>
          </a:xfrm>
          <a:prstGeom prst="bentUpArrow">
            <a:avLst>
              <a:gd name="adj1" fmla="val 25000"/>
              <a:gd name="adj2" fmla="val 25000"/>
              <a:gd name="adj3"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3" name="Shape 343"/>
          <p:cNvSpPr/>
          <p:nvPr/>
        </p:nvSpPr>
        <p:spPr>
          <a:xfrm>
            <a:off x="6665025" y="3420750"/>
            <a:ext cx="378300" cy="322800"/>
          </a:xfrm>
          <a:prstGeom prst="bentUpArrow">
            <a:avLst>
              <a:gd name="adj1" fmla="val 25000"/>
              <a:gd name="adj2" fmla="val 25000"/>
              <a:gd name="adj3"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4" name="Shape 344"/>
          <p:cNvSpPr/>
          <p:nvPr/>
        </p:nvSpPr>
        <p:spPr>
          <a:xfrm flipH="1">
            <a:off x="7271925" y="3420750"/>
            <a:ext cx="378300" cy="322800"/>
          </a:xfrm>
          <a:prstGeom prst="bentUpArrow">
            <a:avLst>
              <a:gd name="adj1" fmla="val 25000"/>
              <a:gd name="adj2" fmla="val 25000"/>
              <a:gd name="adj3"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5" name="Shape 345"/>
          <p:cNvSpPr/>
          <p:nvPr/>
        </p:nvSpPr>
        <p:spPr>
          <a:xfrm rot="5400000">
            <a:off x="4741750" y="313375"/>
            <a:ext cx="285600" cy="7630800"/>
          </a:xfrm>
          <a:prstGeom prst="rightBrace">
            <a:avLst>
              <a:gd name="adj1" fmla="val 48686"/>
              <a:gd name="adj2" fmla="val 50000"/>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6" name="Shape 346"/>
          <p:cNvSpPr txBox="1"/>
          <p:nvPr/>
        </p:nvSpPr>
        <p:spPr>
          <a:xfrm>
            <a:off x="3329825" y="4226600"/>
            <a:ext cx="3713400" cy="686400"/>
          </a:xfrm>
          <a:prstGeom prst="rect">
            <a:avLst/>
          </a:prstGeom>
          <a:noFill/>
          <a:ln>
            <a:noFill/>
          </a:ln>
        </p:spPr>
        <p:txBody>
          <a:bodyPr lIns="91425" tIns="91425" rIns="91425" bIns="91425" anchor="t" anchorCtr="0">
            <a:noAutofit/>
          </a:bodyPr>
          <a:lstStyle/>
          <a:p>
            <a:pPr lvl="0" algn="ctr" rtl="0">
              <a:spcBef>
                <a:spcPts val="0"/>
              </a:spcBef>
              <a:buNone/>
            </a:pPr>
            <a:r>
              <a:rPr lang="en-US" sz="1800"/>
              <a:t>~ 100s to 10,000s of features</a:t>
            </a:r>
          </a:p>
        </p:txBody>
      </p:sp>
      <p:sp>
        <p:nvSpPr>
          <p:cNvPr id="347" name="Shape 347"/>
          <p:cNvSpPr txBox="1"/>
          <p:nvPr/>
        </p:nvSpPr>
        <p:spPr>
          <a:xfrm>
            <a:off x="189825" y="4577625"/>
            <a:ext cx="7460400" cy="1969800"/>
          </a:xfrm>
          <a:prstGeom prst="rect">
            <a:avLst/>
          </a:prstGeom>
          <a:noFill/>
          <a:ln>
            <a:noFill/>
          </a:ln>
        </p:spPr>
        <p:txBody>
          <a:bodyPr lIns="91425" tIns="91425" rIns="91425" bIns="91425" anchor="t" anchorCtr="0">
            <a:noAutofit/>
          </a:bodyPr>
          <a:lstStyle/>
          <a:p>
            <a:pPr marL="419100" lvl="0" indent="-342900" rtl="0">
              <a:spcBef>
                <a:spcPts val="0"/>
              </a:spcBef>
              <a:buSzPct val="100000"/>
              <a:buFont typeface="Arial" charset="0"/>
              <a:buChar char="•"/>
            </a:pPr>
            <a:r>
              <a:rPr lang="en-US" sz="2400" dirty="0">
                <a:latin typeface="Calibri" charset="0"/>
                <a:ea typeface="Calibri" charset="0"/>
                <a:cs typeface="Calibri" charset="0"/>
              </a:rPr>
              <a:t>Useless features</a:t>
            </a:r>
          </a:p>
          <a:p>
            <a:pPr marL="419100" lvl="0" indent="-342900" rtl="0">
              <a:spcBef>
                <a:spcPts val="0"/>
              </a:spcBef>
              <a:buClr>
                <a:schemeClr val="dk1"/>
              </a:buClr>
              <a:buSzPct val="100000"/>
              <a:buFont typeface="Arial" charset="0"/>
              <a:buChar char="•"/>
            </a:pPr>
            <a:r>
              <a:rPr lang="en-US" sz="2400" dirty="0">
                <a:solidFill>
                  <a:schemeClr val="dk1"/>
                </a:solidFill>
                <a:latin typeface="Calibri" charset="0"/>
                <a:ea typeface="Calibri" charset="0"/>
                <a:cs typeface="Calibri" charset="0"/>
              </a:rPr>
              <a:t>Features that are too specific</a:t>
            </a:r>
          </a:p>
          <a:p>
            <a:pPr marL="419100" lvl="0" indent="-342900" rtl="0">
              <a:spcBef>
                <a:spcPts val="0"/>
              </a:spcBef>
              <a:buSzPct val="100000"/>
              <a:buFont typeface="Arial" charset="0"/>
              <a:buChar char="•"/>
            </a:pPr>
            <a:r>
              <a:rPr lang="en-US" sz="2400" dirty="0">
                <a:latin typeface="Calibri" charset="0"/>
                <a:ea typeface="Calibri" charset="0"/>
                <a:cs typeface="Calibri" charset="0"/>
              </a:rPr>
              <a:t>Highly-correlated features</a:t>
            </a:r>
          </a:p>
          <a:p>
            <a:pPr marL="419100" lvl="0" indent="-342900" rtl="0">
              <a:spcBef>
                <a:spcPts val="0"/>
              </a:spcBef>
              <a:buSzPct val="100000"/>
              <a:buFont typeface="Arial" charset="0"/>
              <a:buChar char="•"/>
            </a:pPr>
            <a:r>
              <a:rPr lang="en-US" sz="2400" dirty="0">
                <a:latin typeface="Calibri" charset="0"/>
                <a:ea typeface="Calibri" charset="0"/>
                <a:cs typeface="Calibri" charset="0"/>
              </a:rPr>
              <a:t>Spurious patterns (“overfitting”)</a:t>
            </a:r>
          </a:p>
          <a:p>
            <a:pPr marL="419100" lvl="0" indent="-342900" rtl="0">
              <a:spcBef>
                <a:spcPts val="0"/>
              </a:spcBef>
              <a:buSzPct val="100000"/>
              <a:buFont typeface="Arial" charset="0"/>
              <a:buChar char="•"/>
            </a:pPr>
            <a:r>
              <a:rPr lang="en-US" sz="2400" dirty="0">
                <a:latin typeface="Calibri" charset="0"/>
                <a:ea typeface="Calibri" charset="0"/>
                <a:cs typeface="Calibri" charset="0"/>
              </a:rPr>
              <a:t>Longer runtime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 grpId="0"/>
      <p:bldP spid="340" grpId="0"/>
      <p:bldP spid="341" grpId="0"/>
      <p:bldP spid="342" grpId="0" animBg="1"/>
      <p:bldP spid="343" grpId="0" animBg="1"/>
      <p:bldP spid="344" grpId="0" animBg="1"/>
      <p:bldP spid="345" grpId="0" animBg="1"/>
      <p:bldP spid="346" grpId="0"/>
      <p:bldP spid="34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Shape 353"/>
          <p:cNvSpPr txBox="1">
            <a:spLocks noGrp="1"/>
          </p:cNvSpPr>
          <p:nvPr>
            <p:ph type="title"/>
          </p:nvPr>
        </p:nvSpPr>
        <p:spPr>
          <a:xfrm>
            <a:off x="0" y="0"/>
            <a:ext cx="9144000" cy="1143000"/>
          </a:xfrm>
          <a:prstGeom prst="rect">
            <a:avLst/>
          </a:prstGeom>
        </p:spPr>
        <p:txBody>
          <a:bodyPr lIns="91425" tIns="91425" rIns="91425" bIns="91425" anchor="t" anchorCtr="0">
            <a:noAutofit/>
          </a:bodyPr>
          <a:lstStyle/>
          <a:p>
            <a:pPr lvl="0">
              <a:spcBef>
                <a:spcPts val="0"/>
              </a:spcBef>
              <a:buNone/>
            </a:pPr>
            <a:r>
              <a:rPr lang="en-US" sz="3600" dirty="0"/>
              <a:t>Remove low-prevalence, low-variance features</a:t>
            </a:r>
          </a:p>
        </p:txBody>
      </p:sp>
      <p:graphicFrame>
        <p:nvGraphicFramePr>
          <p:cNvPr id="354" name="Shape 354"/>
          <p:cNvGraphicFramePr/>
          <p:nvPr>
            <p:extLst>
              <p:ext uri="{D42A27DB-BD31-4B8C-83A1-F6EECF244321}">
                <p14:modId xmlns:p14="http://schemas.microsoft.com/office/powerpoint/2010/main" val="983781976"/>
              </p:ext>
            </p:extLst>
          </p:nvPr>
        </p:nvGraphicFramePr>
        <p:xfrm>
          <a:off x="342800" y="1579095"/>
          <a:ext cx="8241650" cy="1706880"/>
        </p:xfrm>
        <a:graphic>
          <a:graphicData uri="http://schemas.openxmlformats.org/drawingml/2006/table">
            <a:tbl>
              <a:tblPr>
                <a:noFill/>
                <a:tableStyleId>{635BAD22-BF1D-47B8-B43B-A763EC4562D3}</a:tableStyleId>
              </a:tblPr>
              <a:tblGrid>
                <a:gridCol w="603350">
                  <a:extLst>
                    <a:ext uri="{9D8B030D-6E8A-4147-A177-3AD203B41FA5}">
                      <a16:colId xmlns:a16="http://schemas.microsoft.com/office/drawing/2014/main" val="20000"/>
                    </a:ext>
                  </a:extLst>
                </a:gridCol>
                <a:gridCol w="731600">
                  <a:extLst>
                    <a:ext uri="{9D8B030D-6E8A-4147-A177-3AD203B41FA5}">
                      <a16:colId xmlns:a16="http://schemas.microsoft.com/office/drawing/2014/main" val="20001"/>
                    </a:ext>
                  </a:extLst>
                </a:gridCol>
                <a:gridCol w="692000">
                  <a:extLst>
                    <a:ext uri="{9D8B030D-6E8A-4147-A177-3AD203B41FA5}">
                      <a16:colId xmlns:a16="http://schemas.microsoft.com/office/drawing/2014/main" val="20002"/>
                    </a:ext>
                  </a:extLst>
                </a:gridCol>
                <a:gridCol w="761650">
                  <a:extLst>
                    <a:ext uri="{9D8B030D-6E8A-4147-A177-3AD203B41FA5}">
                      <a16:colId xmlns:a16="http://schemas.microsoft.com/office/drawing/2014/main" val="20003"/>
                    </a:ext>
                  </a:extLst>
                </a:gridCol>
                <a:gridCol w="443150">
                  <a:extLst>
                    <a:ext uri="{9D8B030D-6E8A-4147-A177-3AD203B41FA5}">
                      <a16:colId xmlns:a16="http://schemas.microsoft.com/office/drawing/2014/main" val="20004"/>
                    </a:ext>
                  </a:extLst>
                </a:gridCol>
                <a:gridCol w="41570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gridCol w="382850">
                  <a:extLst>
                    <a:ext uri="{9D8B030D-6E8A-4147-A177-3AD203B41FA5}">
                      <a16:colId xmlns:a16="http://schemas.microsoft.com/office/drawing/2014/main" val="20014"/>
                    </a:ext>
                  </a:extLst>
                </a:gridCol>
                <a:gridCol w="382850">
                  <a:extLst>
                    <a:ext uri="{9D8B030D-6E8A-4147-A177-3AD203B41FA5}">
                      <a16:colId xmlns:a16="http://schemas.microsoft.com/office/drawing/2014/main" val="20015"/>
                    </a:ext>
                  </a:extLst>
                </a:gridCol>
                <a:gridCol w="382850">
                  <a:extLst>
                    <a:ext uri="{9D8B030D-6E8A-4147-A177-3AD203B41FA5}">
                      <a16:colId xmlns:a16="http://schemas.microsoft.com/office/drawing/2014/main" val="20016"/>
                    </a:ext>
                  </a:extLst>
                </a:gridCol>
                <a:gridCol w="382850">
                  <a:extLst>
                    <a:ext uri="{9D8B030D-6E8A-4147-A177-3AD203B41FA5}">
                      <a16:colId xmlns:a16="http://schemas.microsoft.com/office/drawing/2014/main" val="20017"/>
                    </a:ext>
                  </a:extLst>
                </a:gridCol>
              </a:tblGrid>
              <a:tr h="195623">
                <a:tc>
                  <a:txBody>
                    <a:bodyPr/>
                    <a:lstStyle/>
                    <a:p>
                      <a:pPr lvl="0" rtl="0">
                        <a:spcBef>
                          <a:spcPts val="0"/>
                        </a:spcBef>
                        <a:buNone/>
                      </a:pPr>
                      <a:r>
                        <a:rPr lang="en-US" sz="1000" b="1" i="1"/>
                        <a:t>patient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b="1" i="1"/>
                        <a:t>dx_</a:t>
                      </a:r>
                      <a:r>
                        <a:rPr lang="en-US" sz="1000" i="1">
                          <a:solidFill>
                            <a:schemeClr val="dk1"/>
                          </a:solidFill>
                        </a:rPr>
                        <a:t>993.4</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b="1" i="1">
                          <a:solidFill>
                            <a:schemeClr val="dk1"/>
                          </a:solidFill>
                        </a:rPr>
                        <a:t>dx_</a:t>
                      </a:r>
                      <a:r>
                        <a:rPr lang="en-US" sz="1000" i="1">
                          <a:solidFill>
                            <a:schemeClr val="dk1"/>
                          </a:solidFill>
                        </a:rPr>
                        <a:t>23.6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b="1" i="1">
                          <a:solidFill>
                            <a:schemeClr val="dk1"/>
                          </a:solidFill>
                        </a:rPr>
                        <a:t>dx_</a:t>
                      </a:r>
                      <a:r>
                        <a:rPr lang="en-US" sz="1000" i="1">
                          <a:solidFill>
                            <a:schemeClr val="dk1"/>
                          </a:solidFill>
                        </a:rPr>
                        <a:t>107.0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b="1" i="1"/>
                        <a:t>age</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b="1" i="1"/>
                        <a:t>sex</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b="1" i="1"/>
                        <a: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b="1" i="1"/>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b="1" i="1"/>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b="1" i="1"/>
                        <a:t>x1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rtl="0">
                        <a:spcBef>
                          <a:spcPts val="0"/>
                        </a:spcBef>
                        <a:buNone/>
                      </a:pPr>
                      <a:endParaRPr sz="1000" b="1" i="1"/>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b="1" i="1"/>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b="1" i="1"/>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b="1" i="1"/>
                        <a:t>x2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FE2F3"/>
                    </a:solidFill>
                  </a:tcPr>
                </a:tc>
                <a:tc>
                  <a:txBody>
                    <a:bodyPr/>
                    <a:lstStyle/>
                    <a:p>
                      <a:pPr lvl="0" rtl="0">
                        <a:spcBef>
                          <a:spcPts val="0"/>
                        </a:spcBef>
                        <a:buNone/>
                      </a:pPr>
                      <a:endParaRPr sz="1000" b="1" i="1"/>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b="1" i="1"/>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b="1" i="1"/>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b="1" i="1"/>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95623">
                <a:tc>
                  <a:txBody>
                    <a:bodyPr/>
                    <a:lstStyle/>
                    <a:p>
                      <a:pPr lvl="0" rtl="0">
                        <a:spcBef>
                          <a:spcPts val="0"/>
                        </a:spcBef>
                        <a:buNone/>
                      </a:pPr>
                      <a:r>
                        <a:rPr lang="en-US" sz="1000"/>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31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NA</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3.2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FE2F3"/>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95623">
                <a:tc>
                  <a:txBody>
                    <a:bodyPr/>
                    <a:lstStyle/>
                    <a:p>
                      <a:pPr lvl="0" rtl="0">
                        <a:spcBef>
                          <a:spcPts val="0"/>
                        </a:spcBef>
                        <a:buNone/>
                      </a:pPr>
                      <a:r>
                        <a:rPr lang="en-US" sz="1000"/>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89</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NA</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3.2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FE2F3"/>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95623">
                <a:tc>
                  <a:txBody>
                    <a:bodyPr/>
                    <a:lstStyle/>
                    <a:p>
                      <a:pPr lvl="0" rtl="0">
                        <a:spcBef>
                          <a:spcPts val="0"/>
                        </a:spcBef>
                        <a:buNone/>
                      </a:pPr>
                      <a:r>
                        <a:rPr lang="en-US" sz="1000"/>
                        <a:t>3</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M</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NA</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rtl="0">
                        <a:spcBef>
                          <a:spcPts val="0"/>
                        </a:spcBef>
                        <a:buNone/>
                      </a:pPr>
                      <a:r>
                        <a:rPr lang="en-US" sz="1000"/>
                        <a: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3.2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FE2F3"/>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95623">
                <a:tc>
                  <a:txBody>
                    <a:bodyPr/>
                    <a:lstStyle/>
                    <a:p>
                      <a:pPr lvl="0" rtl="0">
                        <a:spcBef>
                          <a:spcPts val="0"/>
                        </a:spcBef>
                        <a:buNone/>
                      </a:pPr>
                      <a:r>
                        <a:rPr lang="en-US" sz="1000"/>
                        <a:t>4</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16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3.2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FE2F3"/>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95623">
                <a:tc>
                  <a:txBody>
                    <a:bodyPr/>
                    <a:lstStyle/>
                    <a:p>
                      <a:pPr lvl="0" rtl="0">
                        <a:spcBef>
                          <a:spcPts val="0"/>
                        </a:spcBef>
                        <a:buNone/>
                      </a:pPr>
                      <a:r>
                        <a:rPr lang="en-US" sz="1000"/>
                        <a:t>5</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56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M</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NA</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3.2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FE2F3"/>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95623">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FE2F3"/>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355" name="Shape 355"/>
          <p:cNvSpPr txBox="1"/>
          <p:nvPr/>
        </p:nvSpPr>
        <p:spPr>
          <a:xfrm>
            <a:off x="2967525" y="3330900"/>
            <a:ext cx="2382600" cy="990300"/>
          </a:xfrm>
          <a:prstGeom prst="rect">
            <a:avLst/>
          </a:prstGeom>
          <a:noFill/>
          <a:ln>
            <a:noFill/>
          </a:ln>
        </p:spPr>
        <p:txBody>
          <a:bodyPr lIns="91425" tIns="91425" rIns="91425" bIns="91425" anchor="t" anchorCtr="0">
            <a:noAutofit/>
          </a:bodyPr>
          <a:lstStyle/>
          <a:p>
            <a:pPr lvl="0" algn="ctr" rtl="0">
              <a:spcBef>
                <a:spcPts val="0"/>
              </a:spcBef>
              <a:buNone/>
            </a:pPr>
            <a:r>
              <a:rPr lang="en-US" sz="1800" b="1" dirty="0"/>
              <a:t>low-prevalence </a:t>
            </a:r>
          </a:p>
          <a:p>
            <a:pPr lvl="0" algn="ctr" rtl="0">
              <a:spcBef>
                <a:spcPts val="0"/>
              </a:spcBef>
              <a:buNone/>
            </a:pPr>
            <a:r>
              <a:rPr lang="en-US" sz="1800" dirty="0"/>
              <a:t>(not recorded for almost all patients)</a:t>
            </a:r>
          </a:p>
        </p:txBody>
      </p:sp>
      <p:sp>
        <p:nvSpPr>
          <p:cNvPr id="356" name="Shape 356"/>
          <p:cNvSpPr txBox="1"/>
          <p:nvPr/>
        </p:nvSpPr>
        <p:spPr>
          <a:xfrm>
            <a:off x="6609000" y="3378400"/>
            <a:ext cx="2382600" cy="990300"/>
          </a:xfrm>
          <a:prstGeom prst="rect">
            <a:avLst/>
          </a:prstGeom>
          <a:noFill/>
          <a:ln>
            <a:noFill/>
          </a:ln>
        </p:spPr>
        <p:txBody>
          <a:bodyPr lIns="91425" tIns="91425" rIns="91425" bIns="91425" anchor="t" anchorCtr="0">
            <a:noAutofit/>
          </a:bodyPr>
          <a:lstStyle/>
          <a:p>
            <a:pPr lvl="0" algn="ctr" rtl="0">
              <a:spcBef>
                <a:spcPts val="0"/>
              </a:spcBef>
              <a:buNone/>
            </a:pPr>
            <a:r>
              <a:rPr lang="en-US" sz="1800" b="1" dirty="0"/>
              <a:t>low-variance </a:t>
            </a:r>
          </a:p>
          <a:p>
            <a:pPr lvl="0" algn="ctr" rtl="0">
              <a:spcBef>
                <a:spcPts val="0"/>
              </a:spcBef>
              <a:buNone/>
            </a:pPr>
            <a:r>
              <a:rPr lang="en-US" sz="1800" dirty="0"/>
              <a:t>(value is the same for almost all patients)</a:t>
            </a:r>
          </a:p>
        </p:txBody>
      </p:sp>
      <p:sp>
        <p:nvSpPr>
          <p:cNvPr id="357" name="Shape 357"/>
          <p:cNvSpPr/>
          <p:nvPr/>
        </p:nvSpPr>
        <p:spPr>
          <a:xfrm>
            <a:off x="5041250" y="3420750"/>
            <a:ext cx="378300" cy="322800"/>
          </a:xfrm>
          <a:prstGeom prst="bentUpArrow">
            <a:avLst>
              <a:gd name="adj1" fmla="val 25000"/>
              <a:gd name="adj2" fmla="val 25000"/>
              <a:gd name="adj3"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8" name="Shape 358"/>
          <p:cNvSpPr/>
          <p:nvPr/>
        </p:nvSpPr>
        <p:spPr>
          <a:xfrm flipH="1">
            <a:off x="6714950" y="3392050"/>
            <a:ext cx="303367" cy="322800"/>
          </a:xfrm>
          <a:prstGeom prst="bentUpArrow">
            <a:avLst>
              <a:gd name="adj1" fmla="val 25000"/>
              <a:gd name="adj2" fmla="val 25000"/>
              <a:gd name="adj3"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9" name="Shape 359"/>
          <p:cNvSpPr txBox="1"/>
          <p:nvPr/>
        </p:nvSpPr>
        <p:spPr>
          <a:xfrm>
            <a:off x="971807" y="4802716"/>
            <a:ext cx="7570533" cy="1342317"/>
          </a:xfrm>
          <a:prstGeom prst="rect">
            <a:avLst/>
          </a:prstGeom>
          <a:noFill/>
          <a:ln>
            <a:noFill/>
          </a:ln>
        </p:spPr>
        <p:txBody>
          <a:bodyPr lIns="91425" tIns="91425" rIns="91425" bIns="91425" anchor="t" anchorCtr="0">
            <a:noAutofit/>
          </a:bodyPr>
          <a:lstStyle/>
          <a:p>
            <a:pPr lvl="0" algn="ctr" rtl="0">
              <a:spcBef>
                <a:spcPts val="0"/>
              </a:spcBef>
              <a:buNone/>
            </a:pPr>
            <a:r>
              <a:rPr lang="en-US" sz="2400">
                <a:latin typeface="Calibri" charset="0"/>
                <a:ea typeface="Calibri" charset="0"/>
                <a:cs typeface="Calibri" charset="0"/>
              </a:rPr>
              <a:t>These features can be removed- even if they are theoretically useful, it is unlikely that their effects will be statistically detectable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 grpId="0"/>
      <p:bldP spid="356" grpId="0"/>
      <p:bldP spid="357" grpId="0" animBg="1"/>
      <p:bldP spid="358" grpId="0" animBg="1"/>
      <p:bldP spid="3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FB53A-F0FF-BD4B-FB5B-807367D59BA2}"/>
              </a:ext>
            </a:extLst>
          </p:cNvPr>
          <p:cNvSpPr>
            <a:spLocks noGrp="1"/>
          </p:cNvSpPr>
          <p:nvPr>
            <p:ph type="title"/>
          </p:nvPr>
        </p:nvSpPr>
        <p:spPr/>
        <p:txBody>
          <a:bodyPr/>
          <a:lstStyle/>
          <a:p>
            <a:r>
              <a:rPr lang="en-US" dirty="0"/>
              <a:t>Lecture order shuffling</a:t>
            </a:r>
          </a:p>
        </p:txBody>
      </p:sp>
      <p:graphicFrame>
        <p:nvGraphicFramePr>
          <p:cNvPr id="3" name="Table 2">
            <a:extLst>
              <a:ext uri="{FF2B5EF4-FFF2-40B4-BE49-F238E27FC236}">
                <a16:creationId xmlns:a16="http://schemas.microsoft.com/office/drawing/2014/main" id="{8605D5A8-0D16-A07F-A815-AFFFBFBD9181}"/>
              </a:ext>
            </a:extLst>
          </p:cNvPr>
          <p:cNvGraphicFramePr>
            <a:graphicFrameLocks noGrp="1"/>
          </p:cNvGraphicFramePr>
          <p:nvPr>
            <p:extLst>
              <p:ext uri="{D42A27DB-BD31-4B8C-83A1-F6EECF244321}">
                <p14:modId xmlns:p14="http://schemas.microsoft.com/office/powerpoint/2010/main" val="2925324938"/>
              </p:ext>
            </p:extLst>
          </p:nvPr>
        </p:nvGraphicFramePr>
        <p:xfrm>
          <a:off x="492980" y="1073427"/>
          <a:ext cx="7028954" cy="5224620"/>
        </p:xfrm>
        <a:graphic>
          <a:graphicData uri="http://schemas.openxmlformats.org/drawingml/2006/table">
            <a:tbl>
              <a:tblPr/>
              <a:tblGrid>
                <a:gridCol w="784106">
                  <a:extLst>
                    <a:ext uri="{9D8B030D-6E8A-4147-A177-3AD203B41FA5}">
                      <a16:colId xmlns:a16="http://schemas.microsoft.com/office/drawing/2014/main" val="555474750"/>
                    </a:ext>
                  </a:extLst>
                </a:gridCol>
                <a:gridCol w="5155519">
                  <a:extLst>
                    <a:ext uri="{9D8B030D-6E8A-4147-A177-3AD203B41FA5}">
                      <a16:colId xmlns:a16="http://schemas.microsoft.com/office/drawing/2014/main" val="2274290942"/>
                    </a:ext>
                  </a:extLst>
                </a:gridCol>
                <a:gridCol w="1089329">
                  <a:extLst>
                    <a:ext uri="{9D8B030D-6E8A-4147-A177-3AD203B41FA5}">
                      <a16:colId xmlns:a16="http://schemas.microsoft.com/office/drawing/2014/main" val="2516193292"/>
                    </a:ext>
                  </a:extLst>
                </a:gridCol>
              </a:tblGrid>
              <a:tr h="125281">
                <a:tc>
                  <a:txBody>
                    <a:bodyPr/>
                    <a:lstStyle/>
                    <a:p>
                      <a:pPr rtl="0" fontAlgn="b"/>
                      <a:endParaRPr lang="en-US" sz="1400">
                        <a:effectLst/>
                      </a:endParaRPr>
                    </a:p>
                  </a:txBody>
                  <a:tcPr marL="14784" marR="14784"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FE2F3"/>
                    </a:solidFill>
                  </a:tcPr>
                </a:tc>
                <a:tc>
                  <a:txBody>
                    <a:bodyPr/>
                    <a:lstStyle/>
                    <a:p>
                      <a:pPr rtl="0" fontAlgn="b"/>
                      <a:r>
                        <a:rPr lang="en-US" sz="1400">
                          <a:effectLst/>
                        </a:rPr>
                        <a:t>Topic</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FE2F3"/>
                    </a:solidFill>
                  </a:tcPr>
                </a:tc>
                <a:tc>
                  <a:txBody>
                    <a:bodyPr/>
                    <a:lstStyle/>
                    <a:p>
                      <a:pPr rtl="0" fontAlgn="b"/>
                      <a:r>
                        <a:rPr lang="en-US" sz="1400">
                          <a:effectLst/>
                        </a:rPr>
                        <a:t>Date</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FE2F3"/>
                    </a:solidFill>
                  </a:tcPr>
                </a:tc>
                <a:extLst>
                  <a:ext uri="{0D108BD9-81ED-4DB2-BD59-A6C34878D82A}">
                    <a16:rowId xmlns:a16="http://schemas.microsoft.com/office/drawing/2014/main" val="222196501"/>
                  </a:ext>
                </a:extLst>
              </a:tr>
              <a:tr h="250563">
                <a:tc>
                  <a:txBody>
                    <a:bodyPr/>
                    <a:lstStyle/>
                    <a:p>
                      <a:pPr algn="ctr" rtl="0" fontAlgn="b"/>
                      <a:r>
                        <a:rPr lang="en-US" sz="1400" dirty="0">
                          <a:effectLst/>
                        </a:rPr>
                        <a:t>1</a:t>
                      </a:r>
                    </a:p>
                  </a:txBody>
                  <a:tcPr marL="14784" marR="14784"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1400">
                          <a:effectLst/>
                        </a:rPr>
                        <a:t>Introduction to clinical data, and US healthcare system</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400">
                          <a:effectLst/>
                        </a:rPr>
                        <a:t>9/24/2024</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096767600"/>
                  </a:ext>
                </a:extLst>
              </a:tr>
              <a:tr h="250563">
                <a:tc>
                  <a:txBody>
                    <a:bodyPr/>
                    <a:lstStyle/>
                    <a:p>
                      <a:pPr algn="ctr" rtl="0" fontAlgn="b"/>
                      <a:r>
                        <a:rPr lang="en-US" sz="1400" dirty="0">
                          <a:effectLst/>
                        </a:rPr>
                        <a:t>2</a:t>
                      </a:r>
                    </a:p>
                  </a:txBody>
                  <a:tcPr marL="14784" marR="14784"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1400">
                          <a:effectLst/>
                        </a:rPr>
                        <a:t>Clinical Research Questions</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400">
                          <a:effectLst/>
                        </a:rPr>
                        <a:t>9/26/2024</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58145551"/>
                  </a:ext>
                </a:extLst>
              </a:tr>
              <a:tr h="250563">
                <a:tc>
                  <a:txBody>
                    <a:bodyPr/>
                    <a:lstStyle/>
                    <a:p>
                      <a:pPr algn="ctr" rtl="0" fontAlgn="b"/>
                      <a:r>
                        <a:rPr lang="en-US" sz="1400" dirty="0">
                          <a:effectLst/>
                        </a:rPr>
                        <a:t>3</a:t>
                      </a:r>
                    </a:p>
                  </a:txBody>
                  <a:tcPr marL="14784" marR="14784"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1400">
                          <a:effectLst/>
                        </a:rPr>
                        <a:t>Healthcare Data Sources</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a:effectLst/>
                        </a:rPr>
                        <a:t>10/1/2024</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762032938"/>
                  </a:ext>
                </a:extLst>
              </a:tr>
              <a:tr h="250563">
                <a:tc>
                  <a:txBody>
                    <a:bodyPr/>
                    <a:lstStyle/>
                    <a:p>
                      <a:pPr algn="ctr" rtl="0" fontAlgn="b"/>
                      <a:r>
                        <a:rPr lang="en-US" sz="1400" dirty="0">
                          <a:effectLst/>
                        </a:rPr>
                        <a:t>4</a:t>
                      </a:r>
                    </a:p>
                  </a:txBody>
                  <a:tcPr marL="14784" marR="14784"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1400">
                          <a:effectLst/>
                        </a:rPr>
                        <a:t>Knowledge graphs in Medicine</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400">
                          <a:effectLst/>
                        </a:rPr>
                        <a:t>10/3/2024</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154949251"/>
                  </a:ext>
                </a:extLst>
              </a:tr>
              <a:tr h="250563">
                <a:tc>
                  <a:txBody>
                    <a:bodyPr/>
                    <a:lstStyle/>
                    <a:p>
                      <a:pPr algn="ctr" rtl="0" fontAlgn="b"/>
                      <a:r>
                        <a:rPr lang="en-US" sz="1400" dirty="0">
                          <a:effectLst/>
                        </a:rPr>
                        <a:t>5</a:t>
                      </a:r>
                    </a:p>
                  </a:txBody>
                  <a:tcPr marL="14784" marR="14784"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1400">
                          <a:effectLst/>
                        </a:rPr>
                        <a:t>Sources and Choice of Features</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400" dirty="0">
                          <a:effectLst/>
                        </a:rPr>
                        <a:t>10/8/2024</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30025037"/>
                  </a:ext>
                </a:extLst>
              </a:tr>
              <a:tr h="250563">
                <a:tc>
                  <a:txBody>
                    <a:bodyPr/>
                    <a:lstStyle/>
                    <a:p>
                      <a:pPr algn="ctr" rtl="0" fontAlgn="b"/>
                      <a:r>
                        <a:rPr lang="en-US" sz="1400" dirty="0">
                          <a:effectLst/>
                        </a:rPr>
                        <a:t>6</a:t>
                      </a:r>
                    </a:p>
                  </a:txBody>
                  <a:tcPr marL="14784" marR="14784"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1400">
                          <a:effectLst/>
                        </a:rPr>
                        <a:t>Processing text as a source of features</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dirty="0">
                          <a:effectLst/>
                        </a:rPr>
                        <a:t>10/10/2024</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832544386"/>
                  </a:ext>
                </a:extLst>
              </a:tr>
              <a:tr h="250563">
                <a:tc>
                  <a:txBody>
                    <a:bodyPr/>
                    <a:lstStyle/>
                    <a:p>
                      <a:pPr algn="ctr" rtl="0" fontAlgn="b"/>
                      <a:r>
                        <a:rPr lang="en-US" sz="1400" dirty="0">
                          <a:effectLst/>
                        </a:rPr>
                        <a:t>7</a:t>
                      </a:r>
                    </a:p>
                  </a:txBody>
                  <a:tcPr marL="14784" marR="14784"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1400" dirty="0">
                          <a:effectLst/>
                        </a:rPr>
                        <a:t>Working with time-lines and time-scales</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400" dirty="0">
                          <a:effectLst/>
                        </a:rPr>
                        <a:t>10/15/2024</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142463177"/>
                  </a:ext>
                </a:extLst>
              </a:tr>
              <a:tr h="250563">
                <a:tc>
                  <a:txBody>
                    <a:bodyPr/>
                    <a:lstStyle/>
                    <a:p>
                      <a:pPr algn="ctr" rtl="0" fontAlgn="b"/>
                      <a:r>
                        <a:rPr lang="en-US" sz="1400" dirty="0">
                          <a:effectLst/>
                        </a:rPr>
                        <a:t>8</a:t>
                      </a:r>
                    </a:p>
                  </a:txBody>
                  <a:tcPr marL="14784" marR="14784"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1400">
                          <a:effectLst/>
                        </a:rPr>
                        <a:t>Electronic phenotyping and cohort building</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400" dirty="0">
                          <a:effectLst/>
                        </a:rPr>
                        <a:t>10/17/2024</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9788277"/>
                  </a:ext>
                </a:extLst>
              </a:tr>
              <a:tr h="250563">
                <a:tc>
                  <a:txBody>
                    <a:bodyPr/>
                    <a:lstStyle/>
                    <a:p>
                      <a:pPr algn="ctr" rtl="0" fontAlgn="b"/>
                      <a:r>
                        <a:rPr lang="en-US" sz="1400" dirty="0">
                          <a:effectLst/>
                        </a:rPr>
                        <a:t>9</a:t>
                      </a:r>
                    </a:p>
                  </a:txBody>
                  <a:tcPr marL="14784" marR="14784"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1400">
                          <a:effectLst/>
                        </a:rPr>
                        <a:t>Orientation to OMOP CDM, and OHDSI tools on campus</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dirty="0">
                          <a:effectLst/>
                        </a:rPr>
                        <a:t>10/22/2024</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036180488"/>
                  </a:ext>
                </a:extLst>
              </a:tr>
              <a:tr h="250563">
                <a:tc>
                  <a:txBody>
                    <a:bodyPr/>
                    <a:lstStyle/>
                    <a:p>
                      <a:pPr algn="ctr" rtl="0" fontAlgn="b"/>
                      <a:r>
                        <a:rPr lang="en-US" sz="1400" dirty="0">
                          <a:effectLst/>
                        </a:rPr>
                        <a:t>10</a:t>
                      </a:r>
                    </a:p>
                  </a:txBody>
                  <a:tcPr marL="14784" marR="14784"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1400">
                          <a:effectLst/>
                        </a:rPr>
                        <a:t>Hands on exercise on phenotyping, and patient timelines</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dirty="0">
                          <a:effectLst/>
                        </a:rPr>
                        <a:t>10/24/2024</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23156778"/>
                  </a:ext>
                </a:extLst>
              </a:tr>
              <a:tr h="250563">
                <a:tc>
                  <a:txBody>
                    <a:bodyPr/>
                    <a:lstStyle/>
                    <a:p>
                      <a:pPr algn="ctr" rtl="0" fontAlgn="b"/>
                      <a:r>
                        <a:rPr lang="en-US" sz="1400" dirty="0">
                          <a:effectLst/>
                        </a:rPr>
                        <a:t>11</a:t>
                      </a:r>
                    </a:p>
                  </a:txBody>
                  <a:tcPr marL="14784" marR="14784"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1400">
                          <a:effectLst/>
                        </a:rPr>
                        <a:t>Performing analyses with clinical data</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a:effectLst/>
                        </a:rPr>
                        <a:t>10/29/2024</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67177990"/>
                  </a:ext>
                </a:extLst>
              </a:tr>
              <a:tr h="250563">
                <a:tc>
                  <a:txBody>
                    <a:bodyPr/>
                    <a:lstStyle/>
                    <a:p>
                      <a:pPr algn="ctr" rtl="0" fontAlgn="b"/>
                      <a:r>
                        <a:rPr lang="en-US" sz="1400" dirty="0">
                          <a:effectLst/>
                        </a:rPr>
                        <a:t>12</a:t>
                      </a:r>
                    </a:p>
                  </a:txBody>
                  <a:tcPr marL="14784" marR="14784"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1400">
                          <a:effectLst/>
                        </a:rPr>
                        <a:t>Associative Analyses (fundamentals)</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a:effectLst/>
                        </a:rPr>
                        <a:t>10/31/2024</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928256840"/>
                  </a:ext>
                </a:extLst>
              </a:tr>
              <a:tr h="250563">
                <a:tc>
                  <a:txBody>
                    <a:bodyPr/>
                    <a:lstStyle/>
                    <a:p>
                      <a:pPr algn="ctr" rtl="0" fontAlgn="b"/>
                      <a:r>
                        <a:rPr lang="en-US" sz="1400" dirty="0">
                          <a:effectLst/>
                        </a:rPr>
                        <a:t>13</a:t>
                      </a:r>
                    </a:p>
                  </a:txBody>
                  <a:tcPr marL="14784" marR="14784"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400">
                          <a:effectLst/>
                        </a:rPr>
                        <a:t>Associative Analyses (how to not be wrong)</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a:effectLst/>
                        </a:rPr>
                        <a:t>11/5/2024</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014505114"/>
                  </a:ext>
                </a:extLst>
              </a:tr>
              <a:tr h="250563">
                <a:tc>
                  <a:txBody>
                    <a:bodyPr/>
                    <a:lstStyle/>
                    <a:p>
                      <a:pPr algn="ctr" rtl="0" fontAlgn="b"/>
                      <a:r>
                        <a:rPr lang="en-US" sz="1400" dirty="0">
                          <a:effectLst/>
                        </a:rPr>
                        <a:t>14</a:t>
                      </a:r>
                    </a:p>
                  </a:txBody>
                  <a:tcPr marL="14784" marR="14784"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400">
                          <a:effectLst/>
                        </a:rPr>
                        <a:t>Causal Analyses (Mike Baiocchi)</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a:effectLst/>
                        </a:rPr>
                        <a:t>11/7/2024</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947284896"/>
                  </a:ext>
                </a:extLst>
              </a:tr>
              <a:tr h="250563">
                <a:tc>
                  <a:txBody>
                    <a:bodyPr/>
                    <a:lstStyle/>
                    <a:p>
                      <a:pPr algn="ctr" rtl="0" fontAlgn="b"/>
                      <a:r>
                        <a:rPr lang="en-US" sz="1400" dirty="0">
                          <a:effectLst/>
                        </a:rPr>
                        <a:t>15</a:t>
                      </a:r>
                    </a:p>
                  </a:txBody>
                  <a:tcPr marL="14784" marR="14784"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400">
                          <a:effectLst/>
                        </a:rPr>
                        <a:t>Predictive Analyses (fundamentals)</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a:effectLst/>
                        </a:rPr>
                        <a:t>11/12/2024</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161868708"/>
                  </a:ext>
                </a:extLst>
              </a:tr>
              <a:tr h="250563">
                <a:tc>
                  <a:txBody>
                    <a:bodyPr/>
                    <a:lstStyle/>
                    <a:p>
                      <a:pPr algn="ctr" rtl="0" fontAlgn="b"/>
                      <a:r>
                        <a:rPr lang="en-US" sz="1400" dirty="0">
                          <a:effectLst/>
                        </a:rPr>
                        <a:t>16</a:t>
                      </a:r>
                    </a:p>
                  </a:txBody>
                  <a:tcPr marL="14784" marR="14784"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400">
                          <a:effectLst/>
                        </a:rPr>
                        <a:t>Beyond predictions: prediction-action pairs</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a:effectLst/>
                        </a:rPr>
                        <a:t>11/14/2024</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59612536"/>
                  </a:ext>
                </a:extLst>
              </a:tr>
              <a:tr h="250563">
                <a:tc>
                  <a:txBody>
                    <a:bodyPr/>
                    <a:lstStyle/>
                    <a:p>
                      <a:pPr algn="ctr" rtl="0" fontAlgn="b"/>
                      <a:r>
                        <a:rPr lang="en-US" sz="1400" dirty="0">
                          <a:effectLst/>
                        </a:rPr>
                        <a:t>17</a:t>
                      </a:r>
                    </a:p>
                  </a:txBody>
                  <a:tcPr marL="14784" marR="14784"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400">
                          <a:effectLst/>
                        </a:rPr>
                        <a:t>Beyond predictions: Utility, Work capacity, Ethics and Liability </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a:effectLst/>
                        </a:rPr>
                        <a:t>11/19/2024</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1742310"/>
                  </a:ext>
                </a:extLst>
              </a:tr>
              <a:tr h="250563">
                <a:tc>
                  <a:txBody>
                    <a:bodyPr/>
                    <a:lstStyle/>
                    <a:p>
                      <a:pPr algn="ctr" rtl="0" fontAlgn="b"/>
                      <a:r>
                        <a:rPr lang="en-US" sz="1400" dirty="0">
                          <a:effectLst/>
                        </a:rPr>
                        <a:t>18</a:t>
                      </a:r>
                    </a:p>
                  </a:txBody>
                  <a:tcPr marL="14784" marR="14784"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400">
                          <a:effectLst/>
                        </a:rPr>
                        <a:t>Not - Exploratory analyses</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a:effectLst/>
                        </a:rPr>
                        <a:t>11/21/2024</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658380789"/>
                  </a:ext>
                </a:extLst>
              </a:tr>
              <a:tr h="250563">
                <a:tc>
                  <a:txBody>
                    <a:bodyPr/>
                    <a:lstStyle/>
                    <a:p>
                      <a:pPr algn="ctr" rtl="0" fontAlgn="b"/>
                      <a:r>
                        <a:rPr lang="en-US" sz="1400" dirty="0">
                          <a:effectLst/>
                        </a:rPr>
                        <a:t>19</a:t>
                      </a:r>
                    </a:p>
                  </a:txBody>
                  <a:tcPr marL="14784" marR="14784"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1400">
                          <a:effectLst/>
                        </a:rPr>
                        <a:t>Deep learning (Jason Fries)</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400">
                          <a:effectLst/>
                        </a:rPr>
                        <a:t>12/3/2024</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803551907"/>
                  </a:ext>
                </a:extLst>
              </a:tr>
              <a:tr h="250563">
                <a:tc>
                  <a:txBody>
                    <a:bodyPr/>
                    <a:lstStyle/>
                    <a:p>
                      <a:pPr algn="ctr" rtl="0" fontAlgn="b"/>
                      <a:r>
                        <a:rPr lang="en-US" sz="1400" dirty="0">
                          <a:effectLst/>
                        </a:rPr>
                        <a:t>20</a:t>
                      </a:r>
                    </a:p>
                  </a:txBody>
                  <a:tcPr marL="14784" marR="14784"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r>
                        <a:rPr lang="en-US" sz="1400">
                          <a:effectLst/>
                        </a:rPr>
                        <a:t>Wrap-up: What did we learn? What questions remain?</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rtl="0" fontAlgn="b"/>
                      <a:r>
                        <a:rPr lang="en-US" sz="1400" dirty="0">
                          <a:effectLst/>
                        </a:rPr>
                        <a:t>12/5/2024</a:t>
                      </a:r>
                    </a:p>
                  </a:txBody>
                  <a:tcPr marL="14784" marR="14784"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58862145"/>
                  </a:ext>
                </a:extLst>
              </a:tr>
            </a:tbl>
          </a:graphicData>
        </a:graphic>
      </p:graphicFrame>
      <p:sp>
        <p:nvSpPr>
          <p:cNvPr id="6" name="TextBox 5">
            <a:extLst>
              <a:ext uri="{FF2B5EF4-FFF2-40B4-BE49-F238E27FC236}">
                <a16:creationId xmlns:a16="http://schemas.microsoft.com/office/drawing/2014/main" id="{A9908464-B33A-55B5-A584-658C56FA19BD}"/>
              </a:ext>
            </a:extLst>
          </p:cNvPr>
          <p:cNvSpPr txBox="1"/>
          <p:nvPr/>
        </p:nvSpPr>
        <p:spPr>
          <a:xfrm>
            <a:off x="492980" y="2544417"/>
            <a:ext cx="8651020" cy="228600"/>
          </a:xfrm>
          <a:prstGeom prst="rect">
            <a:avLst/>
          </a:prstGeom>
          <a:noFill/>
          <a:ln w="127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tIns="0" bIns="0" rtlCol="0">
            <a:spAutoFit/>
          </a:bodyPr>
          <a:lstStyle/>
          <a:p>
            <a:pPr algn="r"/>
            <a:r>
              <a:rPr lang="en-US" dirty="0"/>
              <a:t>Watch on 10/15</a:t>
            </a:r>
          </a:p>
        </p:txBody>
      </p:sp>
      <p:sp>
        <p:nvSpPr>
          <p:cNvPr id="7" name="TextBox 6">
            <a:extLst>
              <a:ext uri="{FF2B5EF4-FFF2-40B4-BE49-F238E27FC236}">
                <a16:creationId xmlns:a16="http://schemas.microsoft.com/office/drawing/2014/main" id="{7893433D-D9F7-4C88-01A7-1ABCBA9B5A9B}"/>
              </a:ext>
            </a:extLst>
          </p:cNvPr>
          <p:cNvSpPr txBox="1"/>
          <p:nvPr/>
        </p:nvSpPr>
        <p:spPr>
          <a:xfrm>
            <a:off x="492980" y="3298798"/>
            <a:ext cx="8651020" cy="228600"/>
          </a:xfrm>
          <a:prstGeom prst="rect">
            <a:avLst/>
          </a:prstGeom>
          <a:noFill/>
          <a:ln w="127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tIns="0" bIns="0" rtlCol="0">
            <a:spAutoFit/>
          </a:bodyPr>
          <a:lstStyle/>
          <a:p>
            <a:pPr algn="r"/>
            <a:r>
              <a:rPr lang="en-US" dirty="0"/>
              <a:t>Watch on 10/17</a:t>
            </a:r>
          </a:p>
        </p:txBody>
      </p:sp>
      <p:cxnSp>
        <p:nvCxnSpPr>
          <p:cNvPr id="5" name="Straight Arrow Connector 4">
            <a:extLst>
              <a:ext uri="{FF2B5EF4-FFF2-40B4-BE49-F238E27FC236}">
                <a16:creationId xmlns:a16="http://schemas.microsoft.com/office/drawing/2014/main" id="{AD84D0A2-383D-4EBF-B11C-476674BD6F18}"/>
              </a:ext>
            </a:extLst>
          </p:cNvPr>
          <p:cNvCxnSpPr>
            <a:cxnSpLocks/>
          </p:cNvCxnSpPr>
          <p:nvPr/>
        </p:nvCxnSpPr>
        <p:spPr>
          <a:xfrm flipV="1">
            <a:off x="7005100" y="2658717"/>
            <a:ext cx="0" cy="315071"/>
          </a:xfrm>
          <a:prstGeom prst="straightConnector1">
            <a:avLst/>
          </a:prstGeom>
          <a:ln w="50800">
            <a:tailEnd type="arrow"/>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20BAC3FF-B1D4-7A53-99AA-70FCA197E558}"/>
              </a:ext>
            </a:extLst>
          </p:cNvPr>
          <p:cNvCxnSpPr>
            <a:cxnSpLocks/>
          </p:cNvCxnSpPr>
          <p:nvPr/>
        </p:nvCxnSpPr>
        <p:spPr>
          <a:xfrm>
            <a:off x="7005100" y="3124863"/>
            <a:ext cx="0" cy="320040"/>
          </a:xfrm>
          <a:prstGeom prst="straightConnector1">
            <a:avLst/>
          </a:prstGeom>
          <a:ln w="50800">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38461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title"/>
          </p:nvPr>
        </p:nvSpPr>
        <p:spPr>
          <a:xfrm>
            <a:off x="0" y="0"/>
            <a:ext cx="9144000" cy="1143000"/>
          </a:xfrm>
          <a:prstGeom prst="rect">
            <a:avLst/>
          </a:prstGeom>
        </p:spPr>
        <p:txBody>
          <a:bodyPr lIns="91425" tIns="91425" rIns="91425" bIns="91425" anchor="t" anchorCtr="0">
            <a:noAutofit/>
          </a:bodyPr>
          <a:lstStyle/>
          <a:p>
            <a:pPr lvl="0" rtl="0">
              <a:spcBef>
                <a:spcPts val="0"/>
              </a:spcBef>
              <a:buNone/>
            </a:pPr>
            <a:r>
              <a:rPr lang="en-US" sz="3600" dirty="0"/>
              <a:t>Reducing dimensionality via domain knowledge</a:t>
            </a:r>
          </a:p>
        </p:txBody>
      </p:sp>
      <p:graphicFrame>
        <p:nvGraphicFramePr>
          <p:cNvPr id="366" name="Shape 366"/>
          <p:cNvGraphicFramePr/>
          <p:nvPr>
            <p:extLst>
              <p:ext uri="{D42A27DB-BD31-4B8C-83A1-F6EECF244321}">
                <p14:modId xmlns:p14="http://schemas.microsoft.com/office/powerpoint/2010/main" val="884470229"/>
              </p:ext>
            </p:extLst>
          </p:nvPr>
        </p:nvGraphicFramePr>
        <p:xfrm>
          <a:off x="398800" y="1675033"/>
          <a:ext cx="8493725" cy="1828800"/>
        </p:xfrm>
        <a:graphic>
          <a:graphicData uri="http://schemas.openxmlformats.org/drawingml/2006/table">
            <a:tbl>
              <a:tblPr>
                <a:noFill/>
                <a:tableStyleId>{635BAD22-BF1D-47B8-B43B-A763EC4562D3}</a:tableStyleId>
              </a:tblPr>
              <a:tblGrid>
                <a:gridCol w="625450">
                  <a:extLst>
                    <a:ext uri="{9D8B030D-6E8A-4147-A177-3AD203B41FA5}">
                      <a16:colId xmlns:a16="http://schemas.microsoft.com/office/drawing/2014/main" val="20000"/>
                    </a:ext>
                  </a:extLst>
                </a:gridCol>
                <a:gridCol w="637575">
                  <a:extLst>
                    <a:ext uri="{9D8B030D-6E8A-4147-A177-3AD203B41FA5}">
                      <a16:colId xmlns:a16="http://schemas.microsoft.com/office/drawing/2014/main" val="20001"/>
                    </a:ext>
                  </a:extLst>
                </a:gridCol>
                <a:gridCol w="897325">
                  <a:extLst>
                    <a:ext uri="{9D8B030D-6E8A-4147-A177-3AD203B41FA5}">
                      <a16:colId xmlns:a16="http://schemas.microsoft.com/office/drawing/2014/main" val="20002"/>
                    </a:ext>
                  </a:extLst>
                </a:gridCol>
                <a:gridCol w="809075">
                  <a:extLst>
                    <a:ext uri="{9D8B030D-6E8A-4147-A177-3AD203B41FA5}">
                      <a16:colId xmlns:a16="http://schemas.microsoft.com/office/drawing/2014/main" val="20003"/>
                    </a:ext>
                  </a:extLst>
                </a:gridCol>
                <a:gridCol w="501225">
                  <a:extLst>
                    <a:ext uri="{9D8B030D-6E8A-4147-A177-3AD203B41FA5}">
                      <a16:colId xmlns:a16="http://schemas.microsoft.com/office/drawing/2014/main" val="20004"/>
                    </a:ext>
                  </a:extLst>
                </a:gridCol>
                <a:gridCol w="548175">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793850">
                  <a:extLst>
                    <a:ext uri="{9D8B030D-6E8A-4147-A177-3AD203B41FA5}">
                      <a16:colId xmlns:a16="http://schemas.microsoft.com/office/drawing/2014/main" val="20009"/>
                    </a:ext>
                  </a:extLst>
                </a:gridCol>
                <a:gridCol w="100110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gridCol w="382850">
                  <a:extLst>
                    <a:ext uri="{9D8B030D-6E8A-4147-A177-3AD203B41FA5}">
                      <a16:colId xmlns:a16="http://schemas.microsoft.com/office/drawing/2014/main" val="20014"/>
                    </a:ext>
                  </a:extLst>
                </a:gridCol>
              </a:tblGrid>
              <a:tr h="161683">
                <a:tc>
                  <a:txBody>
                    <a:bodyPr/>
                    <a:lstStyle/>
                    <a:p>
                      <a:pPr lvl="0" rtl="0">
                        <a:spcBef>
                          <a:spcPts val="0"/>
                        </a:spcBef>
                        <a:buNone/>
                      </a:pPr>
                      <a:r>
                        <a:rPr lang="en-US" sz="1000" b="1" i="1"/>
                        <a:t>patient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b="1" i="1"/>
                        <a:t>aspirin</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6B8AF"/>
                    </a:solidFill>
                  </a:tcPr>
                </a:tc>
                <a:tc>
                  <a:txBody>
                    <a:bodyPr/>
                    <a:lstStyle/>
                    <a:p>
                      <a:pPr lvl="0" rtl="0">
                        <a:spcBef>
                          <a:spcPts val="0"/>
                        </a:spcBef>
                        <a:buNone/>
                      </a:pPr>
                      <a:r>
                        <a:rPr lang="en-US" sz="1000" b="1" i="1">
                          <a:solidFill>
                            <a:schemeClr val="dk1"/>
                          </a:solidFill>
                        </a:rPr>
                        <a:t>ibuprofen</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6B8AF"/>
                    </a:solidFill>
                  </a:tcPr>
                </a:tc>
                <a:tc>
                  <a:txBody>
                    <a:bodyPr/>
                    <a:lstStyle/>
                    <a:p>
                      <a:pPr lvl="0" rtl="0">
                        <a:spcBef>
                          <a:spcPts val="0"/>
                        </a:spcBef>
                        <a:buNone/>
                      </a:pPr>
                      <a:r>
                        <a:rPr lang="en-US" sz="1000" b="1" i="1">
                          <a:solidFill>
                            <a:schemeClr val="dk1"/>
                          </a:solidFill>
                        </a:rPr>
                        <a:t>naproxen</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6B8AF"/>
                    </a:solidFill>
                  </a:tcPr>
                </a:tc>
                <a:tc>
                  <a:txBody>
                    <a:bodyPr/>
                    <a:lstStyle/>
                    <a:p>
                      <a:pPr lvl="0" rtl="0">
                        <a:spcBef>
                          <a:spcPts val="0"/>
                        </a:spcBef>
                        <a:buNone/>
                      </a:pPr>
                      <a:r>
                        <a:rPr lang="en-US" sz="1000" b="1" i="1"/>
                        <a:t>age</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b="1" i="1"/>
                        <a:t>sex</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b="1" i="1"/>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b="1" i="1"/>
                        <a: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b="1" i="1"/>
                        <a:t>diabetes</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r>
                        <a:rPr lang="en-US" sz="1000" b="1" i="1"/>
                        <a:t>dysglycemia</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b="1" i="1"/>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b="1" i="1"/>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b="1" i="1"/>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61683">
                <a:tc>
                  <a:txBody>
                    <a:bodyPr/>
                    <a:lstStyle/>
                    <a:p>
                      <a:pPr lvl="0" rtl="0">
                        <a:spcBef>
                          <a:spcPts val="0"/>
                        </a:spcBef>
                        <a:buNone/>
                      </a:pPr>
                      <a:r>
                        <a:rPr lang="en-US" sz="1000"/>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6B8A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6B8A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6B8AF"/>
                    </a:solidFill>
                  </a:tcPr>
                </a:tc>
                <a:tc>
                  <a:txBody>
                    <a:bodyPr/>
                    <a:lstStyle/>
                    <a:p>
                      <a:pPr lvl="0" rtl="0">
                        <a:spcBef>
                          <a:spcPts val="0"/>
                        </a:spcBef>
                        <a:buNone/>
                      </a:pPr>
                      <a:r>
                        <a:rPr lang="en-US" sz="1000"/>
                        <a:t>31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r>
                        <a:rPr lang="en-US" sz="1000"/>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61683">
                <a:tc>
                  <a:txBody>
                    <a:bodyPr/>
                    <a:lstStyle/>
                    <a:p>
                      <a:pPr lvl="0" rtl="0">
                        <a:spcBef>
                          <a:spcPts val="0"/>
                        </a:spcBef>
                        <a:buNone/>
                      </a:pPr>
                      <a:r>
                        <a:rPr lang="en-US" sz="1000"/>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6B8A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6B8A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6B8AF"/>
                    </a:solidFill>
                  </a:tcPr>
                </a:tc>
                <a:tc>
                  <a:txBody>
                    <a:bodyPr/>
                    <a:lstStyle/>
                    <a:p>
                      <a:pPr lvl="0" rtl="0">
                        <a:spcBef>
                          <a:spcPts val="0"/>
                        </a:spcBef>
                        <a:buNone/>
                      </a:pPr>
                      <a:r>
                        <a:rPr lang="en-US" sz="1000"/>
                        <a:t>89</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61683">
                <a:tc>
                  <a:txBody>
                    <a:bodyPr/>
                    <a:lstStyle/>
                    <a:p>
                      <a:pPr lvl="0" rtl="0">
                        <a:spcBef>
                          <a:spcPts val="0"/>
                        </a:spcBef>
                        <a:buNone/>
                      </a:pPr>
                      <a:r>
                        <a:rPr lang="en-US" sz="1000"/>
                        <a:t>3</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6B8A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6B8A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6B8AF"/>
                    </a:solidFill>
                  </a:tcPr>
                </a:tc>
                <a:tc>
                  <a:txBody>
                    <a:bodyPr/>
                    <a:lstStyle/>
                    <a:p>
                      <a:pPr lvl="0" rtl="0">
                        <a:spcBef>
                          <a:spcPts val="0"/>
                        </a:spcBef>
                        <a:buNone/>
                      </a:pPr>
                      <a:r>
                        <a:rPr lang="en-US" sz="1000"/>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M</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61683">
                <a:tc>
                  <a:txBody>
                    <a:bodyPr/>
                    <a:lstStyle/>
                    <a:p>
                      <a:pPr lvl="0" rtl="0">
                        <a:spcBef>
                          <a:spcPts val="0"/>
                        </a:spcBef>
                        <a:buNone/>
                      </a:pPr>
                      <a:r>
                        <a:rPr lang="en-US" sz="1000"/>
                        <a:t>4</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6B8A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6B8A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6B8AF"/>
                    </a:solidFill>
                  </a:tcPr>
                </a:tc>
                <a:tc>
                  <a:txBody>
                    <a:bodyPr/>
                    <a:lstStyle/>
                    <a:p>
                      <a:pPr lvl="0" rtl="0">
                        <a:spcBef>
                          <a:spcPts val="0"/>
                        </a:spcBef>
                        <a:buNone/>
                      </a:pPr>
                      <a:r>
                        <a:rPr lang="en-US" sz="1000"/>
                        <a:t>16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r>
                        <a:rPr lang="en-US" sz="1000"/>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61683">
                <a:tc>
                  <a:txBody>
                    <a:bodyPr/>
                    <a:lstStyle/>
                    <a:p>
                      <a:pPr lvl="0" rtl="0">
                        <a:spcBef>
                          <a:spcPts val="0"/>
                        </a:spcBef>
                        <a:buNone/>
                      </a:pPr>
                      <a:r>
                        <a:rPr lang="en-US" sz="1000"/>
                        <a:t>5</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6B8A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6B8AF"/>
                    </a:solidFill>
                  </a:tcPr>
                </a:tc>
                <a:tc>
                  <a:txBody>
                    <a:bodyPr/>
                    <a:lstStyle/>
                    <a:p>
                      <a:pPr lvl="0" rtl="0">
                        <a:spcBef>
                          <a:spcPts val="0"/>
                        </a:spcBef>
                        <a:buNone/>
                      </a:pPr>
                      <a:r>
                        <a:rPr lang="en-US" sz="1000"/>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6B8AF"/>
                    </a:solidFill>
                  </a:tcPr>
                </a:tc>
                <a:tc>
                  <a:txBody>
                    <a:bodyPr/>
                    <a:lstStyle/>
                    <a:p>
                      <a:pPr lvl="0" rtl="0">
                        <a:spcBef>
                          <a:spcPts val="0"/>
                        </a:spcBef>
                        <a:buNone/>
                      </a:pPr>
                      <a:r>
                        <a:rPr lang="en-US" sz="1000" dirty="0"/>
                        <a:t>56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M</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graphicFrame>
        <p:nvGraphicFramePr>
          <p:cNvPr id="367" name="Shape 367"/>
          <p:cNvGraphicFramePr/>
          <p:nvPr>
            <p:extLst>
              <p:ext uri="{D42A27DB-BD31-4B8C-83A1-F6EECF244321}">
                <p14:modId xmlns:p14="http://schemas.microsoft.com/office/powerpoint/2010/main" val="1586442622"/>
              </p:ext>
            </p:extLst>
          </p:nvPr>
        </p:nvGraphicFramePr>
        <p:xfrm>
          <a:off x="1538250" y="3961970"/>
          <a:ext cx="6164975" cy="2072640"/>
        </p:xfrm>
        <a:graphic>
          <a:graphicData uri="http://schemas.openxmlformats.org/drawingml/2006/table">
            <a:tbl>
              <a:tblPr>
                <a:noFill/>
                <a:tableStyleId>{635BAD22-BF1D-47B8-B43B-A763EC4562D3}</a:tableStyleId>
              </a:tblPr>
              <a:tblGrid>
                <a:gridCol w="625450">
                  <a:extLst>
                    <a:ext uri="{9D8B030D-6E8A-4147-A177-3AD203B41FA5}">
                      <a16:colId xmlns:a16="http://schemas.microsoft.com/office/drawing/2014/main" val="20000"/>
                    </a:ext>
                  </a:extLst>
                </a:gridCol>
                <a:gridCol w="809075">
                  <a:extLst>
                    <a:ext uri="{9D8B030D-6E8A-4147-A177-3AD203B41FA5}">
                      <a16:colId xmlns:a16="http://schemas.microsoft.com/office/drawing/2014/main" val="20001"/>
                    </a:ext>
                  </a:extLst>
                </a:gridCol>
                <a:gridCol w="501225">
                  <a:extLst>
                    <a:ext uri="{9D8B030D-6E8A-4147-A177-3AD203B41FA5}">
                      <a16:colId xmlns:a16="http://schemas.microsoft.com/office/drawing/2014/main" val="20002"/>
                    </a:ext>
                  </a:extLst>
                </a:gridCol>
                <a:gridCol w="548175">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100110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tblGrid>
              <a:tr h="466742">
                <a:tc>
                  <a:txBody>
                    <a:bodyPr/>
                    <a:lstStyle/>
                    <a:p>
                      <a:pPr lvl="0" rtl="0">
                        <a:spcBef>
                          <a:spcPts val="0"/>
                        </a:spcBef>
                        <a:buNone/>
                      </a:pPr>
                      <a:r>
                        <a:rPr lang="en-US" sz="1000" b="1" i="1"/>
                        <a:t>patient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b="1" i="1">
                          <a:solidFill>
                            <a:schemeClr val="dk1"/>
                          </a:solidFill>
                        </a:rPr>
                        <a:t>NSAID</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6B8AF"/>
                    </a:solidFill>
                  </a:tcPr>
                </a:tc>
                <a:tc>
                  <a:txBody>
                    <a:bodyPr/>
                    <a:lstStyle/>
                    <a:p>
                      <a:pPr lvl="0" rtl="0">
                        <a:spcBef>
                          <a:spcPts val="0"/>
                        </a:spcBef>
                        <a:buNone/>
                      </a:pPr>
                      <a:r>
                        <a:rPr lang="en-US" sz="1000" b="1" i="1"/>
                        <a:t>age</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b="1" i="1"/>
                        <a:t>sex</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b="1" i="1"/>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b="1" i="1"/>
                        <a: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b="1" i="1"/>
                        <a:t>disorder of carbohydrate metabolism</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b="1" i="1"/>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b="1" i="1"/>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b="1" i="1"/>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59301">
                <a:tc>
                  <a:txBody>
                    <a:bodyPr/>
                    <a:lstStyle/>
                    <a:p>
                      <a:pPr lvl="0" rtl="0">
                        <a:spcBef>
                          <a:spcPts val="0"/>
                        </a:spcBef>
                        <a:buNone/>
                      </a:pPr>
                      <a:r>
                        <a:rPr lang="en-US" sz="1000"/>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6B8AF"/>
                    </a:solidFill>
                  </a:tcPr>
                </a:tc>
                <a:tc>
                  <a:txBody>
                    <a:bodyPr/>
                    <a:lstStyle/>
                    <a:p>
                      <a:pPr lvl="0" rtl="0">
                        <a:spcBef>
                          <a:spcPts val="0"/>
                        </a:spcBef>
                        <a:buNone/>
                      </a:pPr>
                      <a:r>
                        <a:rPr lang="en-US" sz="1000"/>
                        <a:t>31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59301">
                <a:tc>
                  <a:txBody>
                    <a:bodyPr/>
                    <a:lstStyle/>
                    <a:p>
                      <a:pPr lvl="0" rtl="0">
                        <a:spcBef>
                          <a:spcPts val="0"/>
                        </a:spcBef>
                        <a:buNone/>
                      </a:pPr>
                      <a:r>
                        <a:rPr lang="en-US" sz="1000"/>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6B8AF"/>
                    </a:solidFill>
                  </a:tcPr>
                </a:tc>
                <a:tc>
                  <a:txBody>
                    <a:bodyPr/>
                    <a:lstStyle/>
                    <a:p>
                      <a:pPr lvl="0" rtl="0">
                        <a:spcBef>
                          <a:spcPts val="0"/>
                        </a:spcBef>
                        <a:buNone/>
                      </a:pPr>
                      <a:r>
                        <a:rPr lang="en-US" sz="1000"/>
                        <a:t>89</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59301">
                <a:tc>
                  <a:txBody>
                    <a:bodyPr/>
                    <a:lstStyle/>
                    <a:p>
                      <a:pPr lvl="0" rtl="0">
                        <a:spcBef>
                          <a:spcPts val="0"/>
                        </a:spcBef>
                        <a:buNone/>
                      </a:pPr>
                      <a:r>
                        <a:rPr lang="en-US" sz="1000"/>
                        <a:t>3</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6B8AF"/>
                    </a:solidFill>
                  </a:tcPr>
                </a:tc>
                <a:tc>
                  <a:txBody>
                    <a:bodyPr/>
                    <a:lstStyle/>
                    <a:p>
                      <a:pPr lvl="0" rtl="0">
                        <a:spcBef>
                          <a:spcPts val="0"/>
                        </a:spcBef>
                        <a:buNone/>
                      </a:pPr>
                      <a:r>
                        <a:rPr lang="en-US" sz="1000"/>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M</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59301">
                <a:tc>
                  <a:txBody>
                    <a:bodyPr/>
                    <a:lstStyle/>
                    <a:p>
                      <a:pPr lvl="0" rtl="0">
                        <a:spcBef>
                          <a:spcPts val="0"/>
                        </a:spcBef>
                        <a:buNone/>
                      </a:pPr>
                      <a:r>
                        <a:rPr lang="en-US" sz="1000"/>
                        <a:t>4</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6B8AF"/>
                    </a:solidFill>
                  </a:tcPr>
                </a:tc>
                <a:tc>
                  <a:txBody>
                    <a:bodyPr/>
                    <a:lstStyle/>
                    <a:p>
                      <a:pPr lvl="0" rtl="0">
                        <a:spcBef>
                          <a:spcPts val="0"/>
                        </a:spcBef>
                        <a:buNone/>
                      </a:pPr>
                      <a:r>
                        <a:rPr lang="en-US" sz="1000"/>
                        <a:t>16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59301">
                <a:tc>
                  <a:txBody>
                    <a:bodyPr/>
                    <a:lstStyle/>
                    <a:p>
                      <a:pPr lvl="0" rtl="0">
                        <a:spcBef>
                          <a:spcPts val="0"/>
                        </a:spcBef>
                        <a:buNone/>
                      </a:pPr>
                      <a:r>
                        <a:rPr lang="en-US" sz="1000"/>
                        <a:t>5</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6B8AF"/>
                    </a:solidFill>
                  </a:tcPr>
                </a:tc>
                <a:tc>
                  <a:txBody>
                    <a:bodyPr/>
                    <a:lstStyle/>
                    <a:p>
                      <a:pPr lvl="0" rtl="0">
                        <a:spcBef>
                          <a:spcPts val="0"/>
                        </a:spcBef>
                        <a:buNone/>
                      </a:pPr>
                      <a:r>
                        <a:rPr lang="en-US" sz="1000"/>
                        <a:t>56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M</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sz="1000"/>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sz="1000"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cxnSp>
        <p:nvCxnSpPr>
          <p:cNvPr id="368" name="Shape 368"/>
          <p:cNvCxnSpPr/>
          <p:nvPr/>
        </p:nvCxnSpPr>
        <p:spPr>
          <a:xfrm>
            <a:off x="1022925" y="3544250"/>
            <a:ext cx="1138200" cy="432300"/>
          </a:xfrm>
          <a:prstGeom prst="straightConnector1">
            <a:avLst/>
          </a:prstGeom>
          <a:noFill/>
          <a:ln w="28575" cap="flat" cmpd="sng">
            <a:solidFill>
              <a:schemeClr val="dk2"/>
            </a:solidFill>
            <a:prstDash val="solid"/>
            <a:round/>
            <a:headEnd type="none" w="lg" len="lg"/>
            <a:tailEnd type="none" w="lg" len="lg"/>
          </a:ln>
        </p:spPr>
      </p:cxnSp>
      <p:cxnSp>
        <p:nvCxnSpPr>
          <p:cNvPr id="369" name="Shape 369"/>
          <p:cNvCxnSpPr/>
          <p:nvPr/>
        </p:nvCxnSpPr>
        <p:spPr>
          <a:xfrm flipH="1">
            <a:off x="2996975" y="3529850"/>
            <a:ext cx="403200" cy="446700"/>
          </a:xfrm>
          <a:prstGeom prst="straightConnector1">
            <a:avLst/>
          </a:prstGeom>
          <a:noFill/>
          <a:ln w="28575" cap="flat" cmpd="sng">
            <a:solidFill>
              <a:schemeClr val="dk2"/>
            </a:solidFill>
            <a:prstDash val="solid"/>
            <a:round/>
            <a:headEnd type="none" w="lg" len="lg"/>
            <a:tailEnd type="none" w="lg" len="lg"/>
          </a:ln>
        </p:spPr>
      </p:cxnSp>
      <p:cxnSp>
        <p:nvCxnSpPr>
          <p:cNvPr id="370" name="Shape 370"/>
          <p:cNvCxnSpPr/>
          <p:nvPr/>
        </p:nvCxnSpPr>
        <p:spPr>
          <a:xfrm flipH="1">
            <a:off x="5172225" y="3544250"/>
            <a:ext cx="403500" cy="417900"/>
          </a:xfrm>
          <a:prstGeom prst="straightConnector1">
            <a:avLst/>
          </a:prstGeom>
          <a:noFill/>
          <a:ln w="28575" cap="flat" cmpd="sng">
            <a:solidFill>
              <a:schemeClr val="dk2"/>
            </a:solidFill>
            <a:prstDash val="solid"/>
            <a:round/>
            <a:headEnd type="none" w="lg" len="lg"/>
            <a:tailEnd type="none" w="lg" len="lg"/>
          </a:ln>
        </p:spPr>
      </p:cxnSp>
      <p:cxnSp>
        <p:nvCxnSpPr>
          <p:cNvPr id="371" name="Shape 371"/>
          <p:cNvCxnSpPr/>
          <p:nvPr/>
        </p:nvCxnSpPr>
        <p:spPr>
          <a:xfrm flipH="1">
            <a:off x="6209675" y="3515450"/>
            <a:ext cx="1167000" cy="461100"/>
          </a:xfrm>
          <a:prstGeom prst="straightConnector1">
            <a:avLst/>
          </a:prstGeom>
          <a:noFill/>
          <a:ln w="28575" cap="flat" cmpd="sng">
            <a:solidFill>
              <a:schemeClr val="dk2"/>
            </a:solidFill>
            <a:prstDash val="solid"/>
            <a:round/>
            <a:headEnd type="none" w="lg" len="lg"/>
            <a:tailEnd type="none" w="lg" len="lg"/>
          </a:ln>
        </p:spPr>
      </p:cxnSp>
      <p:sp>
        <p:nvSpPr>
          <p:cNvPr id="2" name="Rectangle 1">
            <a:extLst>
              <a:ext uri="{FF2B5EF4-FFF2-40B4-BE49-F238E27FC236}">
                <a16:creationId xmlns:a16="http://schemas.microsoft.com/office/drawing/2014/main" id="{FE29CDEE-50BA-C646-A600-A7958E1F9FE9}"/>
              </a:ext>
            </a:extLst>
          </p:cNvPr>
          <p:cNvSpPr/>
          <p:nvPr/>
        </p:nvSpPr>
        <p:spPr>
          <a:xfrm>
            <a:off x="2560872" y="6173353"/>
            <a:ext cx="4277133" cy="307777"/>
          </a:xfrm>
          <a:prstGeom prst="rect">
            <a:avLst/>
          </a:prstGeom>
        </p:spPr>
        <p:txBody>
          <a:bodyPr wrap="none">
            <a:spAutoFit/>
          </a:bodyPr>
          <a:lstStyle/>
          <a:p>
            <a:r>
              <a:rPr lang="en-US" b="1" dirty="0"/>
              <a:t>This approach guarantees a fixed feature space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CFDE5-E8C6-2649-A596-DEDC6E626041}"/>
              </a:ext>
            </a:extLst>
          </p:cNvPr>
          <p:cNvSpPr>
            <a:spLocks noGrp="1"/>
          </p:cNvSpPr>
          <p:nvPr>
            <p:ph type="title"/>
          </p:nvPr>
        </p:nvSpPr>
        <p:spPr/>
        <p:txBody>
          <a:bodyPr/>
          <a:lstStyle/>
          <a:p>
            <a:r>
              <a:rPr lang="en-US" sz="3600" dirty="0"/>
              <a:t>Using information content</a:t>
            </a:r>
          </a:p>
        </p:txBody>
      </p:sp>
      <p:pic>
        <p:nvPicPr>
          <p:cNvPr id="3" name="Shape 394">
            <a:extLst>
              <a:ext uri="{FF2B5EF4-FFF2-40B4-BE49-F238E27FC236}">
                <a16:creationId xmlns:a16="http://schemas.microsoft.com/office/drawing/2014/main" id="{CC2F68E1-F8C0-B44F-A641-7501380E07A2}"/>
              </a:ext>
            </a:extLst>
          </p:cNvPr>
          <p:cNvPicPr preferRelativeResize="0">
            <a:picLocks noChangeAspect="1"/>
          </p:cNvPicPr>
          <p:nvPr/>
        </p:nvPicPr>
        <p:blipFill>
          <a:blip r:embed="rId3">
            <a:alphaModFix/>
          </a:blip>
          <a:stretch>
            <a:fillRect/>
          </a:stretch>
        </p:blipFill>
        <p:spPr>
          <a:xfrm>
            <a:off x="0" y="1799617"/>
            <a:ext cx="3485572" cy="3428535"/>
          </a:xfrm>
          <a:prstGeom prst="rect">
            <a:avLst/>
          </a:prstGeom>
          <a:noFill/>
          <a:ln>
            <a:noFill/>
          </a:ln>
        </p:spPr>
      </p:pic>
      <p:grpSp>
        <p:nvGrpSpPr>
          <p:cNvPr id="4" name="Group 3">
            <a:extLst>
              <a:ext uri="{FF2B5EF4-FFF2-40B4-BE49-F238E27FC236}">
                <a16:creationId xmlns:a16="http://schemas.microsoft.com/office/drawing/2014/main" id="{3E1C8EAF-5857-4A48-BC2A-738F70ACE41C}"/>
              </a:ext>
            </a:extLst>
          </p:cNvPr>
          <p:cNvGrpSpPr>
            <a:grpSpLocks noChangeAspect="1"/>
          </p:cNvGrpSpPr>
          <p:nvPr/>
        </p:nvGrpSpPr>
        <p:grpSpPr>
          <a:xfrm>
            <a:off x="5096717" y="1799152"/>
            <a:ext cx="4047283" cy="3429000"/>
            <a:chOff x="2032012" y="895875"/>
            <a:chExt cx="6768662" cy="5734648"/>
          </a:xfrm>
        </p:grpSpPr>
        <p:pic>
          <p:nvPicPr>
            <p:cNvPr id="5" name="Shape 408">
              <a:extLst>
                <a:ext uri="{FF2B5EF4-FFF2-40B4-BE49-F238E27FC236}">
                  <a16:creationId xmlns:a16="http://schemas.microsoft.com/office/drawing/2014/main" id="{1510087B-3C7D-D143-9B32-0C38430868F0}"/>
                </a:ext>
              </a:extLst>
            </p:cNvPr>
            <p:cNvPicPr preferRelativeResize="0"/>
            <p:nvPr/>
          </p:nvPicPr>
          <p:blipFill rotWithShape="1">
            <a:blip r:embed="rId3">
              <a:alphaModFix/>
            </a:blip>
            <a:srcRect l="42156" t="77199" r="40039" b="10486"/>
            <a:stretch/>
          </p:blipFill>
          <p:spPr>
            <a:xfrm>
              <a:off x="5518562" y="4732675"/>
              <a:ext cx="1342449" cy="913299"/>
            </a:xfrm>
            <a:prstGeom prst="rect">
              <a:avLst/>
            </a:prstGeom>
            <a:noFill/>
            <a:ln>
              <a:noFill/>
            </a:ln>
          </p:spPr>
        </p:pic>
        <p:pic>
          <p:nvPicPr>
            <p:cNvPr id="6" name="Shape 409">
              <a:extLst>
                <a:ext uri="{FF2B5EF4-FFF2-40B4-BE49-F238E27FC236}">
                  <a16:creationId xmlns:a16="http://schemas.microsoft.com/office/drawing/2014/main" id="{E7CDFBEE-5547-B841-B35C-BB5D50309287}"/>
                </a:ext>
              </a:extLst>
            </p:cNvPr>
            <p:cNvPicPr preferRelativeResize="0"/>
            <p:nvPr/>
          </p:nvPicPr>
          <p:blipFill rotWithShape="1">
            <a:blip r:embed="rId3">
              <a:alphaModFix/>
            </a:blip>
            <a:srcRect l="10626" t="76939" r="71570" b="10746"/>
            <a:stretch/>
          </p:blipFill>
          <p:spPr>
            <a:xfrm>
              <a:off x="3672175" y="5717224"/>
              <a:ext cx="1342449" cy="913299"/>
            </a:xfrm>
            <a:prstGeom prst="rect">
              <a:avLst/>
            </a:prstGeom>
            <a:noFill/>
            <a:ln>
              <a:noFill/>
            </a:ln>
          </p:spPr>
        </p:pic>
        <p:pic>
          <p:nvPicPr>
            <p:cNvPr id="7" name="Shape 410">
              <a:extLst>
                <a:ext uri="{FF2B5EF4-FFF2-40B4-BE49-F238E27FC236}">
                  <a16:creationId xmlns:a16="http://schemas.microsoft.com/office/drawing/2014/main" id="{691414DF-8C8D-C446-B939-9C529EDEBE77}"/>
                </a:ext>
              </a:extLst>
            </p:cNvPr>
            <p:cNvPicPr preferRelativeResize="0"/>
            <p:nvPr/>
          </p:nvPicPr>
          <p:blipFill rotWithShape="1">
            <a:blip r:embed="rId3">
              <a:alphaModFix/>
            </a:blip>
            <a:srcRect l="61017" t="53388" r="21178" b="34298"/>
            <a:stretch/>
          </p:blipFill>
          <p:spPr>
            <a:xfrm>
              <a:off x="7458225" y="4170475"/>
              <a:ext cx="1342449" cy="913299"/>
            </a:xfrm>
            <a:prstGeom prst="rect">
              <a:avLst/>
            </a:prstGeom>
            <a:noFill/>
            <a:ln>
              <a:noFill/>
            </a:ln>
          </p:spPr>
        </p:pic>
        <p:pic>
          <p:nvPicPr>
            <p:cNvPr id="8" name="Shape 411">
              <a:extLst>
                <a:ext uri="{FF2B5EF4-FFF2-40B4-BE49-F238E27FC236}">
                  <a16:creationId xmlns:a16="http://schemas.microsoft.com/office/drawing/2014/main" id="{8CB7D7F9-DACF-DB46-AB5C-375FB2E29FB4}"/>
                </a:ext>
              </a:extLst>
            </p:cNvPr>
            <p:cNvPicPr preferRelativeResize="0"/>
            <p:nvPr/>
          </p:nvPicPr>
          <p:blipFill rotWithShape="1">
            <a:blip r:embed="rId3">
              <a:alphaModFix/>
            </a:blip>
            <a:srcRect l="28826" t="53572" r="52895" b="34114"/>
            <a:stretch/>
          </p:blipFill>
          <p:spPr>
            <a:xfrm>
              <a:off x="4127075" y="3608225"/>
              <a:ext cx="1378250" cy="913299"/>
            </a:xfrm>
            <a:prstGeom prst="rect">
              <a:avLst/>
            </a:prstGeom>
            <a:noFill/>
            <a:ln>
              <a:noFill/>
            </a:ln>
          </p:spPr>
        </p:pic>
        <p:pic>
          <p:nvPicPr>
            <p:cNvPr id="9" name="Shape 412">
              <a:extLst>
                <a:ext uri="{FF2B5EF4-FFF2-40B4-BE49-F238E27FC236}">
                  <a16:creationId xmlns:a16="http://schemas.microsoft.com/office/drawing/2014/main" id="{646DDD4A-D1A4-2241-9A54-743F8D33268A}"/>
                </a:ext>
              </a:extLst>
            </p:cNvPr>
            <p:cNvPicPr preferRelativeResize="0"/>
            <p:nvPr/>
          </p:nvPicPr>
          <p:blipFill rotWithShape="1">
            <a:blip r:embed="rId3">
              <a:alphaModFix/>
            </a:blip>
            <a:srcRect l="76132" t="27681" r="6063" b="60004"/>
            <a:stretch/>
          </p:blipFill>
          <p:spPr>
            <a:xfrm>
              <a:off x="6892500" y="1682124"/>
              <a:ext cx="1342449" cy="913299"/>
            </a:xfrm>
            <a:prstGeom prst="rect">
              <a:avLst/>
            </a:prstGeom>
            <a:noFill/>
            <a:ln>
              <a:noFill/>
            </a:ln>
          </p:spPr>
        </p:pic>
        <p:pic>
          <p:nvPicPr>
            <p:cNvPr id="10" name="Shape 413">
              <a:extLst>
                <a:ext uri="{FF2B5EF4-FFF2-40B4-BE49-F238E27FC236}">
                  <a16:creationId xmlns:a16="http://schemas.microsoft.com/office/drawing/2014/main" id="{06480797-DBA3-E64E-B296-FD8DE3E4944C}"/>
                </a:ext>
              </a:extLst>
            </p:cNvPr>
            <p:cNvPicPr preferRelativeResize="0"/>
            <p:nvPr/>
          </p:nvPicPr>
          <p:blipFill rotWithShape="1">
            <a:blip r:embed="rId3">
              <a:alphaModFix/>
            </a:blip>
            <a:srcRect l="43280" t="27520" r="38440" b="60165"/>
            <a:stretch/>
          </p:blipFill>
          <p:spPr>
            <a:xfrm>
              <a:off x="5032525" y="2230075"/>
              <a:ext cx="1378250" cy="913299"/>
            </a:xfrm>
            <a:prstGeom prst="rect">
              <a:avLst/>
            </a:prstGeom>
            <a:noFill/>
            <a:ln>
              <a:noFill/>
            </a:ln>
          </p:spPr>
        </p:pic>
        <p:pic>
          <p:nvPicPr>
            <p:cNvPr id="11" name="Shape 414">
              <a:extLst>
                <a:ext uri="{FF2B5EF4-FFF2-40B4-BE49-F238E27FC236}">
                  <a16:creationId xmlns:a16="http://schemas.microsoft.com/office/drawing/2014/main" id="{8DD61EFE-1CAE-DF42-9D65-9D60FEA898CE}"/>
                </a:ext>
              </a:extLst>
            </p:cNvPr>
            <p:cNvPicPr preferRelativeResize="0"/>
            <p:nvPr/>
          </p:nvPicPr>
          <p:blipFill rotWithShape="1">
            <a:blip r:embed="rId3">
              <a:alphaModFix/>
            </a:blip>
            <a:srcRect l="43680" r="38040" b="85950"/>
            <a:stretch/>
          </p:blipFill>
          <p:spPr>
            <a:xfrm>
              <a:off x="4127075" y="895875"/>
              <a:ext cx="1378250" cy="1042075"/>
            </a:xfrm>
            <a:prstGeom prst="rect">
              <a:avLst/>
            </a:prstGeom>
            <a:noFill/>
            <a:ln>
              <a:noFill/>
            </a:ln>
          </p:spPr>
        </p:pic>
        <p:pic>
          <p:nvPicPr>
            <p:cNvPr id="12" name="Shape 415">
              <a:extLst>
                <a:ext uri="{FF2B5EF4-FFF2-40B4-BE49-F238E27FC236}">
                  <a16:creationId xmlns:a16="http://schemas.microsoft.com/office/drawing/2014/main" id="{FD58F98A-CF0E-A344-BEDA-85A5642A5A09}"/>
                </a:ext>
              </a:extLst>
            </p:cNvPr>
            <p:cNvPicPr preferRelativeResize="0"/>
            <p:nvPr/>
          </p:nvPicPr>
          <p:blipFill rotWithShape="1">
            <a:blip r:embed="rId3">
              <a:alphaModFix/>
            </a:blip>
            <a:srcRect l="11492" t="27219" r="70229" b="60467"/>
            <a:stretch/>
          </p:blipFill>
          <p:spPr>
            <a:xfrm>
              <a:off x="2032012" y="4732674"/>
              <a:ext cx="1378250" cy="913299"/>
            </a:xfrm>
            <a:prstGeom prst="rect">
              <a:avLst/>
            </a:prstGeom>
            <a:noFill/>
            <a:ln>
              <a:noFill/>
            </a:ln>
          </p:spPr>
        </p:pic>
        <p:cxnSp>
          <p:nvCxnSpPr>
            <p:cNvPr id="13" name="Shape 423">
              <a:extLst>
                <a:ext uri="{FF2B5EF4-FFF2-40B4-BE49-F238E27FC236}">
                  <a16:creationId xmlns:a16="http://schemas.microsoft.com/office/drawing/2014/main" id="{1E944B09-EC6D-E642-BC83-1A878202D921}"/>
                </a:ext>
              </a:extLst>
            </p:cNvPr>
            <p:cNvCxnSpPr>
              <a:cxnSpLocks/>
              <a:endCxn id="12" idx="0"/>
            </p:cNvCxnSpPr>
            <p:nvPr/>
          </p:nvCxnSpPr>
          <p:spPr>
            <a:xfrm flipH="1">
              <a:off x="2721137" y="2072874"/>
              <a:ext cx="2200200" cy="2659799"/>
            </a:xfrm>
            <a:prstGeom prst="straightConnector1">
              <a:avLst/>
            </a:prstGeom>
            <a:noFill/>
            <a:ln w="9525" cap="flat" cmpd="sng">
              <a:solidFill>
                <a:schemeClr val="dk2"/>
              </a:solidFill>
              <a:prstDash val="solid"/>
              <a:round/>
              <a:headEnd type="none" w="lg" len="lg"/>
              <a:tailEnd type="triangle" w="lg" len="lg"/>
            </a:ln>
          </p:spPr>
        </p:cxnSp>
        <p:cxnSp>
          <p:nvCxnSpPr>
            <p:cNvPr id="14" name="Shape 424">
              <a:extLst>
                <a:ext uri="{FF2B5EF4-FFF2-40B4-BE49-F238E27FC236}">
                  <a16:creationId xmlns:a16="http://schemas.microsoft.com/office/drawing/2014/main" id="{0F62C96F-1D8A-A046-AD06-07D492FC5F4A}"/>
                </a:ext>
              </a:extLst>
            </p:cNvPr>
            <p:cNvCxnSpPr>
              <a:cxnSpLocks/>
              <a:stCxn id="11" idx="2"/>
              <a:endCxn id="10" idx="0"/>
            </p:cNvCxnSpPr>
            <p:nvPr/>
          </p:nvCxnSpPr>
          <p:spPr>
            <a:xfrm>
              <a:off x="4816200" y="1937950"/>
              <a:ext cx="905400" cy="292200"/>
            </a:xfrm>
            <a:prstGeom prst="straightConnector1">
              <a:avLst/>
            </a:prstGeom>
            <a:noFill/>
            <a:ln w="9525" cap="flat" cmpd="sng">
              <a:solidFill>
                <a:schemeClr val="dk2"/>
              </a:solidFill>
              <a:prstDash val="solid"/>
              <a:round/>
              <a:headEnd type="none" w="lg" len="lg"/>
              <a:tailEnd type="triangle" w="lg" len="lg"/>
            </a:ln>
          </p:spPr>
        </p:cxnSp>
        <p:cxnSp>
          <p:nvCxnSpPr>
            <p:cNvPr id="15" name="Shape 425">
              <a:extLst>
                <a:ext uri="{FF2B5EF4-FFF2-40B4-BE49-F238E27FC236}">
                  <a16:creationId xmlns:a16="http://schemas.microsoft.com/office/drawing/2014/main" id="{1EC36C2B-D465-BA49-8F2B-BCE4BD342CFD}"/>
                </a:ext>
              </a:extLst>
            </p:cNvPr>
            <p:cNvCxnSpPr>
              <a:cxnSpLocks/>
              <a:stCxn id="11" idx="2"/>
              <a:endCxn id="9" idx="0"/>
            </p:cNvCxnSpPr>
            <p:nvPr/>
          </p:nvCxnSpPr>
          <p:spPr>
            <a:xfrm rot="10800000" flipH="1">
              <a:off x="4816200" y="1682050"/>
              <a:ext cx="2747400" cy="255900"/>
            </a:xfrm>
            <a:prstGeom prst="straightConnector1">
              <a:avLst/>
            </a:prstGeom>
            <a:noFill/>
            <a:ln w="9525" cap="flat" cmpd="sng">
              <a:solidFill>
                <a:schemeClr val="dk2"/>
              </a:solidFill>
              <a:prstDash val="solid"/>
              <a:round/>
              <a:headEnd type="none" w="lg" len="lg"/>
              <a:tailEnd type="triangle" w="lg" len="lg"/>
            </a:ln>
          </p:spPr>
        </p:cxnSp>
        <p:cxnSp>
          <p:nvCxnSpPr>
            <p:cNvPr id="16" name="Shape 426">
              <a:extLst>
                <a:ext uri="{FF2B5EF4-FFF2-40B4-BE49-F238E27FC236}">
                  <a16:creationId xmlns:a16="http://schemas.microsoft.com/office/drawing/2014/main" id="{8ED93347-AD3E-E24F-ACDA-E1F55E3A3E0F}"/>
                </a:ext>
              </a:extLst>
            </p:cNvPr>
            <p:cNvCxnSpPr>
              <a:cxnSpLocks/>
              <a:stCxn id="10" idx="2"/>
              <a:endCxn id="8" idx="0"/>
            </p:cNvCxnSpPr>
            <p:nvPr/>
          </p:nvCxnSpPr>
          <p:spPr>
            <a:xfrm flipH="1">
              <a:off x="4816250" y="3143374"/>
              <a:ext cx="905400" cy="464999"/>
            </a:xfrm>
            <a:prstGeom prst="straightConnector1">
              <a:avLst/>
            </a:prstGeom>
            <a:noFill/>
            <a:ln w="9525" cap="flat" cmpd="sng">
              <a:solidFill>
                <a:schemeClr val="dk2"/>
              </a:solidFill>
              <a:prstDash val="solid"/>
              <a:round/>
              <a:headEnd type="none" w="lg" len="lg"/>
              <a:tailEnd type="triangle" w="lg" len="lg"/>
            </a:ln>
          </p:spPr>
        </p:cxnSp>
        <p:cxnSp>
          <p:nvCxnSpPr>
            <p:cNvPr id="17" name="Shape 427">
              <a:extLst>
                <a:ext uri="{FF2B5EF4-FFF2-40B4-BE49-F238E27FC236}">
                  <a16:creationId xmlns:a16="http://schemas.microsoft.com/office/drawing/2014/main" id="{9BFE5013-9037-684A-B245-E9168B2BEB53}"/>
                </a:ext>
              </a:extLst>
            </p:cNvPr>
            <p:cNvCxnSpPr>
              <a:cxnSpLocks/>
              <a:stCxn id="10" idx="2"/>
              <a:endCxn id="7" idx="0"/>
            </p:cNvCxnSpPr>
            <p:nvPr/>
          </p:nvCxnSpPr>
          <p:spPr>
            <a:xfrm>
              <a:off x="5721650" y="3143374"/>
              <a:ext cx="2407800" cy="1027199"/>
            </a:xfrm>
            <a:prstGeom prst="straightConnector1">
              <a:avLst/>
            </a:prstGeom>
            <a:noFill/>
            <a:ln w="9525" cap="flat" cmpd="sng">
              <a:solidFill>
                <a:schemeClr val="dk2"/>
              </a:solidFill>
              <a:prstDash val="solid"/>
              <a:round/>
              <a:headEnd type="none" w="lg" len="lg"/>
              <a:tailEnd type="triangle" w="lg" len="lg"/>
            </a:ln>
          </p:spPr>
        </p:cxnSp>
        <p:cxnSp>
          <p:nvCxnSpPr>
            <p:cNvPr id="18" name="Shape 428">
              <a:extLst>
                <a:ext uri="{FF2B5EF4-FFF2-40B4-BE49-F238E27FC236}">
                  <a16:creationId xmlns:a16="http://schemas.microsoft.com/office/drawing/2014/main" id="{8229820D-B04E-D044-958E-6B0D005D1756}"/>
                </a:ext>
              </a:extLst>
            </p:cNvPr>
            <p:cNvCxnSpPr>
              <a:cxnSpLocks/>
              <a:stCxn id="8" idx="2"/>
              <a:endCxn id="6" idx="0"/>
            </p:cNvCxnSpPr>
            <p:nvPr/>
          </p:nvCxnSpPr>
          <p:spPr>
            <a:xfrm flipH="1">
              <a:off x="4343400" y="4521525"/>
              <a:ext cx="472800" cy="1195800"/>
            </a:xfrm>
            <a:prstGeom prst="straightConnector1">
              <a:avLst/>
            </a:prstGeom>
            <a:noFill/>
            <a:ln w="9525" cap="flat" cmpd="sng">
              <a:solidFill>
                <a:schemeClr val="dk2"/>
              </a:solidFill>
              <a:prstDash val="solid"/>
              <a:round/>
              <a:headEnd type="none" w="lg" len="lg"/>
              <a:tailEnd type="triangle" w="lg" len="lg"/>
            </a:ln>
          </p:spPr>
        </p:cxnSp>
        <p:cxnSp>
          <p:nvCxnSpPr>
            <p:cNvPr id="19" name="Shape 429">
              <a:extLst>
                <a:ext uri="{FF2B5EF4-FFF2-40B4-BE49-F238E27FC236}">
                  <a16:creationId xmlns:a16="http://schemas.microsoft.com/office/drawing/2014/main" id="{6C60B2C7-9433-E54B-B25B-17D0AA68A919}"/>
                </a:ext>
              </a:extLst>
            </p:cNvPr>
            <p:cNvCxnSpPr>
              <a:cxnSpLocks/>
              <a:stCxn id="8" idx="2"/>
              <a:endCxn id="5" idx="0"/>
            </p:cNvCxnSpPr>
            <p:nvPr/>
          </p:nvCxnSpPr>
          <p:spPr>
            <a:xfrm>
              <a:off x="4816200" y="4521525"/>
              <a:ext cx="1373700" cy="211200"/>
            </a:xfrm>
            <a:prstGeom prst="straightConnector1">
              <a:avLst/>
            </a:prstGeom>
            <a:noFill/>
            <a:ln w="9525" cap="flat" cmpd="sng">
              <a:solidFill>
                <a:schemeClr val="dk2"/>
              </a:solidFill>
              <a:prstDash val="solid"/>
              <a:round/>
              <a:headEnd type="none" w="lg" len="lg"/>
              <a:tailEnd type="triangle" w="lg" len="lg"/>
            </a:ln>
          </p:spPr>
        </p:cxnSp>
      </p:grpSp>
      <p:grpSp>
        <p:nvGrpSpPr>
          <p:cNvPr id="20" name="Group 19">
            <a:extLst>
              <a:ext uri="{FF2B5EF4-FFF2-40B4-BE49-F238E27FC236}">
                <a16:creationId xmlns:a16="http://schemas.microsoft.com/office/drawing/2014/main" id="{77EDED22-0707-B147-8BA4-D9E7F0BF362D}"/>
              </a:ext>
            </a:extLst>
          </p:cNvPr>
          <p:cNvGrpSpPr>
            <a:grpSpLocks noChangeAspect="1"/>
          </p:cNvGrpSpPr>
          <p:nvPr/>
        </p:nvGrpSpPr>
        <p:grpSpPr>
          <a:xfrm>
            <a:off x="4202335" y="1746044"/>
            <a:ext cx="739329" cy="3429000"/>
            <a:chOff x="-8382" y="1191700"/>
            <a:chExt cx="1107182" cy="5135100"/>
          </a:xfrm>
        </p:grpSpPr>
        <p:cxnSp>
          <p:nvCxnSpPr>
            <p:cNvPr id="21" name="Shape 416">
              <a:extLst>
                <a:ext uri="{FF2B5EF4-FFF2-40B4-BE49-F238E27FC236}">
                  <a16:creationId xmlns:a16="http://schemas.microsoft.com/office/drawing/2014/main" id="{7E2E9A0C-3704-7345-8B35-D5285BC8E498}"/>
                </a:ext>
              </a:extLst>
            </p:cNvPr>
            <p:cNvCxnSpPr/>
            <p:nvPr/>
          </p:nvCxnSpPr>
          <p:spPr>
            <a:xfrm flipH="1">
              <a:off x="913850" y="1191700"/>
              <a:ext cx="2400" cy="5135100"/>
            </a:xfrm>
            <a:prstGeom prst="straightConnector1">
              <a:avLst/>
            </a:prstGeom>
            <a:noFill/>
            <a:ln w="57150" cap="flat" cmpd="sng">
              <a:solidFill>
                <a:srgbClr val="1F497D"/>
              </a:solidFill>
              <a:prstDash val="solid"/>
              <a:round/>
              <a:headEnd type="triangle" w="lg" len="lg"/>
              <a:tailEnd type="triangle" w="lg" len="lg"/>
            </a:ln>
          </p:spPr>
        </p:cxnSp>
        <p:sp>
          <p:nvSpPr>
            <p:cNvPr id="22" name="Shape 417">
              <a:extLst>
                <a:ext uri="{FF2B5EF4-FFF2-40B4-BE49-F238E27FC236}">
                  <a16:creationId xmlns:a16="http://schemas.microsoft.com/office/drawing/2014/main" id="{A4C126D6-79A8-B04A-84DF-3E7C3A11B4ED}"/>
                </a:ext>
              </a:extLst>
            </p:cNvPr>
            <p:cNvSpPr txBox="1"/>
            <p:nvPr/>
          </p:nvSpPr>
          <p:spPr>
            <a:xfrm rot="-5400000">
              <a:off x="-347532" y="3120290"/>
              <a:ext cx="1638000" cy="959700"/>
            </a:xfrm>
            <a:prstGeom prst="rect">
              <a:avLst/>
            </a:prstGeom>
            <a:noFill/>
            <a:ln>
              <a:noFill/>
            </a:ln>
          </p:spPr>
          <p:txBody>
            <a:bodyPr lIns="91425" tIns="91425" rIns="91425" bIns="91425" anchor="t" anchorCtr="0">
              <a:noAutofit/>
            </a:bodyPr>
            <a:lstStyle/>
            <a:p>
              <a:pPr lvl="0" algn="ctr" rtl="0">
                <a:spcBef>
                  <a:spcPts val="0"/>
                </a:spcBef>
                <a:buNone/>
              </a:pPr>
              <a:r>
                <a:rPr lang="en-US" sz="1200" b="1" dirty="0"/>
                <a:t>information content</a:t>
              </a:r>
            </a:p>
          </p:txBody>
        </p:sp>
        <p:cxnSp>
          <p:nvCxnSpPr>
            <p:cNvPr id="23" name="Shape 418">
              <a:extLst>
                <a:ext uri="{FF2B5EF4-FFF2-40B4-BE49-F238E27FC236}">
                  <a16:creationId xmlns:a16="http://schemas.microsoft.com/office/drawing/2014/main" id="{33B99F57-6227-EB4A-83FB-880D6485138D}"/>
                </a:ext>
              </a:extLst>
            </p:cNvPr>
            <p:cNvCxnSpPr/>
            <p:nvPr/>
          </p:nvCxnSpPr>
          <p:spPr>
            <a:xfrm>
              <a:off x="750200" y="5542300"/>
              <a:ext cx="348600" cy="0"/>
            </a:xfrm>
            <a:prstGeom prst="straightConnector1">
              <a:avLst/>
            </a:prstGeom>
            <a:noFill/>
            <a:ln w="9525" cap="flat" cmpd="sng">
              <a:solidFill>
                <a:schemeClr val="dk2"/>
              </a:solidFill>
              <a:prstDash val="solid"/>
              <a:round/>
              <a:headEnd type="none" w="lg" len="lg"/>
              <a:tailEnd type="none" w="lg" len="lg"/>
            </a:ln>
          </p:spPr>
        </p:cxnSp>
        <p:cxnSp>
          <p:nvCxnSpPr>
            <p:cNvPr id="24" name="Shape 419">
              <a:extLst>
                <a:ext uri="{FF2B5EF4-FFF2-40B4-BE49-F238E27FC236}">
                  <a16:creationId xmlns:a16="http://schemas.microsoft.com/office/drawing/2014/main" id="{ADBCCC3A-758C-6D4C-9F36-8EAC0B8022FA}"/>
                </a:ext>
              </a:extLst>
            </p:cNvPr>
            <p:cNvCxnSpPr/>
            <p:nvPr/>
          </p:nvCxnSpPr>
          <p:spPr>
            <a:xfrm>
              <a:off x="750200" y="4615350"/>
              <a:ext cx="348600" cy="0"/>
            </a:xfrm>
            <a:prstGeom prst="straightConnector1">
              <a:avLst/>
            </a:prstGeom>
            <a:noFill/>
            <a:ln w="9525" cap="flat" cmpd="sng">
              <a:solidFill>
                <a:schemeClr val="dk2"/>
              </a:solidFill>
              <a:prstDash val="solid"/>
              <a:round/>
              <a:headEnd type="none" w="lg" len="lg"/>
              <a:tailEnd type="none" w="lg" len="lg"/>
            </a:ln>
          </p:spPr>
        </p:cxnSp>
        <p:cxnSp>
          <p:nvCxnSpPr>
            <p:cNvPr id="25" name="Shape 420">
              <a:extLst>
                <a:ext uri="{FF2B5EF4-FFF2-40B4-BE49-F238E27FC236}">
                  <a16:creationId xmlns:a16="http://schemas.microsoft.com/office/drawing/2014/main" id="{CF9EA5A1-0C4C-1147-A2BF-576D640E3392}"/>
                </a:ext>
              </a:extLst>
            </p:cNvPr>
            <p:cNvCxnSpPr/>
            <p:nvPr/>
          </p:nvCxnSpPr>
          <p:spPr>
            <a:xfrm>
              <a:off x="750200" y="3688400"/>
              <a:ext cx="348600" cy="0"/>
            </a:xfrm>
            <a:prstGeom prst="straightConnector1">
              <a:avLst/>
            </a:prstGeom>
            <a:noFill/>
            <a:ln w="9525" cap="flat" cmpd="sng">
              <a:solidFill>
                <a:schemeClr val="dk2"/>
              </a:solidFill>
              <a:prstDash val="solid"/>
              <a:round/>
              <a:headEnd type="none" w="lg" len="lg"/>
              <a:tailEnd type="none" w="lg" len="lg"/>
            </a:ln>
          </p:spPr>
        </p:cxnSp>
        <p:cxnSp>
          <p:nvCxnSpPr>
            <p:cNvPr id="26" name="Shape 421">
              <a:extLst>
                <a:ext uri="{FF2B5EF4-FFF2-40B4-BE49-F238E27FC236}">
                  <a16:creationId xmlns:a16="http://schemas.microsoft.com/office/drawing/2014/main" id="{C0E9A261-13D4-5647-98C4-22CE5FD04ED6}"/>
                </a:ext>
              </a:extLst>
            </p:cNvPr>
            <p:cNvCxnSpPr/>
            <p:nvPr/>
          </p:nvCxnSpPr>
          <p:spPr>
            <a:xfrm>
              <a:off x="740850" y="2761450"/>
              <a:ext cx="348600" cy="0"/>
            </a:xfrm>
            <a:prstGeom prst="straightConnector1">
              <a:avLst/>
            </a:prstGeom>
            <a:noFill/>
            <a:ln w="9525" cap="flat" cmpd="sng">
              <a:solidFill>
                <a:schemeClr val="dk2"/>
              </a:solidFill>
              <a:prstDash val="solid"/>
              <a:round/>
              <a:headEnd type="none" w="lg" len="lg"/>
              <a:tailEnd type="none" w="lg" len="lg"/>
            </a:ln>
          </p:spPr>
        </p:cxnSp>
        <p:cxnSp>
          <p:nvCxnSpPr>
            <p:cNvPr id="27" name="Shape 422">
              <a:extLst>
                <a:ext uri="{FF2B5EF4-FFF2-40B4-BE49-F238E27FC236}">
                  <a16:creationId xmlns:a16="http://schemas.microsoft.com/office/drawing/2014/main" id="{9D65A72F-295A-C543-9F50-282C80DF95F2}"/>
                </a:ext>
              </a:extLst>
            </p:cNvPr>
            <p:cNvCxnSpPr/>
            <p:nvPr/>
          </p:nvCxnSpPr>
          <p:spPr>
            <a:xfrm>
              <a:off x="750200" y="1937950"/>
              <a:ext cx="348600" cy="0"/>
            </a:xfrm>
            <a:prstGeom prst="straightConnector1">
              <a:avLst/>
            </a:prstGeom>
            <a:noFill/>
            <a:ln w="9525" cap="flat" cmpd="sng">
              <a:solidFill>
                <a:schemeClr val="dk2"/>
              </a:solidFill>
              <a:prstDash val="solid"/>
              <a:round/>
              <a:headEnd type="none" w="lg" len="lg"/>
              <a:tailEnd type="none" w="lg" len="lg"/>
            </a:ln>
          </p:spPr>
        </p:cxnSp>
      </p:grpSp>
      <p:sp>
        <p:nvSpPr>
          <p:cNvPr id="28" name="Shape 430">
            <a:extLst>
              <a:ext uri="{FF2B5EF4-FFF2-40B4-BE49-F238E27FC236}">
                <a16:creationId xmlns:a16="http://schemas.microsoft.com/office/drawing/2014/main" id="{E1134139-198C-BF4F-B1C6-B697D8657B7F}"/>
              </a:ext>
            </a:extLst>
          </p:cNvPr>
          <p:cNvSpPr/>
          <p:nvPr/>
        </p:nvSpPr>
        <p:spPr>
          <a:xfrm>
            <a:off x="4952460" y="3404062"/>
            <a:ext cx="4186731" cy="1235339"/>
          </a:xfrm>
          <a:prstGeom prst="rect">
            <a:avLst/>
          </a:prstGeom>
          <a:solidFill>
            <a:srgbClr val="93C47D">
              <a:alpha val="36150"/>
            </a:srgbClr>
          </a:solidFill>
          <a:ln>
            <a:noFill/>
          </a:ln>
        </p:spPr>
        <p:txBody>
          <a:bodyPr lIns="91425" tIns="91425" rIns="91425" bIns="91425" anchor="ctr" anchorCtr="0">
            <a:noAutofit/>
          </a:bodyPr>
          <a:lstStyle/>
          <a:p>
            <a:pPr lvl="0">
              <a:spcBef>
                <a:spcPts val="0"/>
              </a:spcBef>
              <a:buNone/>
            </a:pPr>
            <a:endParaRPr/>
          </a:p>
        </p:txBody>
      </p:sp>
      <p:pic>
        <p:nvPicPr>
          <p:cNvPr id="34" name="Picture 33">
            <a:extLst>
              <a:ext uri="{FF2B5EF4-FFF2-40B4-BE49-F238E27FC236}">
                <a16:creationId xmlns:a16="http://schemas.microsoft.com/office/drawing/2014/main" id="{3C1C580C-0DE3-B844-8E97-737340F1C48E}"/>
              </a:ext>
            </a:extLst>
          </p:cNvPr>
          <p:cNvPicPr>
            <a:picLocks noChangeAspect="1"/>
          </p:cNvPicPr>
          <p:nvPr/>
        </p:nvPicPr>
        <p:blipFill>
          <a:blip r:embed="rId4"/>
          <a:stretch>
            <a:fillRect/>
          </a:stretch>
        </p:blipFill>
        <p:spPr>
          <a:xfrm>
            <a:off x="0" y="5548424"/>
            <a:ext cx="3548743" cy="1143000"/>
          </a:xfrm>
          <a:prstGeom prst="rect">
            <a:avLst/>
          </a:prstGeom>
        </p:spPr>
      </p:pic>
    </p:spTree>
    <p:extLst>
      <p:ext uri="{BB962C8B-B14F-4D97-AF65-F5344CB8AC3E}">
        <p14:creationId xmlns:p14="http://schemas.microsoft.com/office/powerpoint/2010/main" val="275938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dirty="0"/>
              <a:t>General advice for feature aggregation</a:t>
            </a:r>
          </a:p>
        </p:txBody>
      </p:sp>
      <p:sp>
        <p:nvSpPr>
          <p:cNvPr id="3" name="Text Placeholder 2"/>
          <p:cNvSpPr>
            <a:spLocks noGrp="1"/>
          </p:cNvSpPr>
          <p:nvPr>
            <p:ph type="body" idx="1"/>
          </p:nvPr>
        </p:nvSpPr>
        <p:spPr/>
        <p:txBody>
          <a:bodyPr>
            <a:normAutofit lnSpcReduction="10000"/>
          </a:bodyPr>
          <a:lstStyle/>
          <a:p>
            <a:pPr marL="577850" indent="-374650"/>
            <a:r>
              <a:rPr lang="en-US" dirty="0"/>
              <a:t>The more flexible the model you are using, the less benefit aggregation will provide</a:t>
            </a:r>
          </a:p>
          <a:p>
            <a:pPr marL="577850" indent="-374650"/>
            <a:r>
              <a:rPr lang="en-US" dirty="0"/>
              <a:t>Computational benefits will remain regardless of model, so it’s most often still worthwhile to do simple aggregation with ontologies</a:t>
            </a:r>
          </a:p>
          <a:p>
            <a:pPr marL="577850" indent="-374650"/>
            <a:r>
              <a:rPr lang="en-US" dirty="0"/>
              <a:t>Think about whether distinctions between low-level features are relevant to your problem</a:t>
            </a:r>
          </a:p>
        </p:txBody>
      </p:sp>
    </p:spTree>
    <p:extLst>
      <p:ext uri="{BB962C8B-B14F-4D97-AF65-F5344CB8AC3E}">
        <p14:creationId xmlns:p14="http://schemas.microsoft.com/office/powerpoint/2010/main" val="38552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Shape 526"/>
          <p:cNvSpPr txBox="1">
            <a:spLocks noGrp="1"/>
          </p:cNvSpPr>
          <p:nvPr>
            <p:ph type="title"/>
          </p:nvPr>
        </p:nvSpPr>
        <p:spPr>
          <a:xfrm>
            <a:off x="0" y="0"/>
            <a:ext cx="9144000" cy="1143000"/>
          </a:xfrm>
          <a:prstGeom prst="rect">
            <a:avLst/>
          </a:prstGeom>
          <a:solidFill>
            <a:schemeClr val="accent6">
              <a:lumMod val="20000"/>
              <a:lumOff val="80000"/>
            </a:schemeClr>
          </a:solidFill>
        </p:spPr>
        <p:txBody>
          <a:bodyPr lIns="91425" tIns="91425" rIns="91425" bIns="91425" anchor="t" anchorCtr="0">
            <a:noAutofit/>
          </a:bodyPr>
          <a:lstStyle/>
          <a:p>
            <a:pPr lvl="0">
              <a:spcBef>
                <a:spcPts val="0"/>
              </a:spcBef>
              <a:buNone/>
            </a:pPr>
            <a:r>
              <a:rPr lang="en-US" b="1" dirty="0"/>
              <a:t>4-Constructing Features of Interest</a:t>
            </a:r>
          </a:p>
        </p:txBody>
      </p:sp>
      <p:graphicFrame>
        <p:nvGraphicFramePr>
          <p:cNvPr id="527" name="Shape 527"/>
          <p:cNvGraphicFramePr/>
          <p:nvPr>
            <p:extLst>
              <p:ext uri="{D42A27DB-BD31-4B8C-83A1-F6EECF244321}">
                <p14:modId xmlns:p14="http://schemas.microsoft.com/office/powerpoint/2010/main" val="966573178"/>
              </p:ext>
            </p:extLst>
          </p:nvPr>
        </p:nvGraphicFramePr>
        <p:xfrm>
          <a:off x="936000" y="1732707"/>
          <a:ext cx="4007800" cy="1828800"/>
        </p:xfrm>
        <a:graphic>
          <a:graphicData uri="http://schemas.openxmlformats.org/drawingml/2006/table">
            <a:tbl>
              <a:tblPr>
                <a:noFill/>
                <a:tableStyleId>{635BAD22-BF1D-47B8-B43B-A763EC4562D3}</a:tableStyleId>
              </a:tblPr>
              <a:tblGrid>
                <a:gridCol w="765625">
                  <a:extLst>
                    <a:ext uri="{9D8B030D-6E8A-4147-A177-3AD203B41FA5}">
                      <a16:colId xmlns:a16="http://schemas.microsoft.com/office/drawing/2014/main" val="20000"/>
                    </a:ext>
                  </a:extLst>
                </a:gridCol>
                <a:gridCol w="783725">
                  <a:extLst>
                    <a:ext uri="{9D8B030D-6E8A-4147-A177-3AD203B41FA5}">
                      <a16:colId xmlns:a16="http://schemas.microsoft.com/office/drawing/2014/main" val="20001"/>
                    </a:ext>
                  </a:extLst>
                </a:gridCol>
                <a:gridCol w="1026200">
                  <a:extLst>
                    <a:ext uri="{9D8B030D-6E8A-4147-A177-3AD203B41FA5}">
                      <a16:colId xmlns:a16="http://schemas.microsoft.com/office/drawing/2014/main" val="20002"/>
                    </a:ext>
                  </a:extLst>
                </a:gridCol>
                <a:gridCol w="501225">
                  <a:extLst>
                    <a:ext uri="{9D8B030D-6E8A-4147-A177-3AD203B41FA5}">
                      <a16:colId xmlns:a16="http://schemas.microsoft.com/office/drawing/2014/main" val="20003"/>
                    </a:ext>
                  </a:extLst>
                </a:gridCol>
                <a:gridCol w="548175">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187860">
                <a:tc>
                  <a:txBody>
                    <a:bodyPr/>
                    <a:lstStyle/>
                    <a:p>
                      <a:pPr lvl="0" algn="ctr" rtl="0">
                        <a:spcBef>
                          <a:spcPts val="0"/>
                        </a:spcBef>
                        <a:buNone/>
                      </a:pPr>
                      <a:r>
                        <a:rPr lang="en-US" b="1" i="1"/>
                        <a:t>patient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a:t>aspirin</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a:solidFill>
                            <a:schemeClr val="dk1"/>
                          </a:solidFill>
                        </a:rPr>
                        <a:t>ibuprofen</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a:t>age</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a:t>sex</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a: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19153">
                <a:tc>
                  <a:txBody>
                    <a:bodyPr/>
                    <a:lstStyle/>
                    <a:p>
                      <a:pPr lvl="0" algn="ctr" rtl="0">
                        <a:spcBef>
                          <a:spcPts val="0"/>
                        </a:spcBef>
                        <a:buNone/>
                      </a:pPr>
                      <a:r>
                        <a:rPr lang="en-US"/>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31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19153">
                <a:tc>
                  <a:txBody>
                    <a:bodyPr/>
                    <a:lstStyle/>
                    <a:p>
                      <a:pPr lvl="0" algn="ctr" rtl="0">
                        <a:spcBef>
                          <a:spcPts val="0"/>
                        </a:spcBef>
                        <a:buNone/>
                      </a:pPr>
                      <a:r>
                        <a:rPr lang="en-US"/>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89</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19153">
                <a:tc>
                  <a:txBody>
                    <a:bodyPr/>
                    <a:lstStyle/>
                    <a:p>
                      <a:pPr lvl="0" algn="ctr" rtl="0">
                        <a:spcBef>
                          <a:spcPts val="0"/>
                        </a:spcBef>
                        <a:buNone/>
                      </a:pPr>
                      <a:r>
                        <a:rPr lang="en-US"/>
                        <a:t>3</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M</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19153">
                <a:tc>
                  <a:txBody>
                    <a:bodyPr/>
                    <a:lstStyle/>
                    <a:p>
                      <a:pPr lvl="0" algn="ctr" rtl="0">
                        <a:spcBef>
                          <a:spcPts val="0"/>
                        </a:spcBef>
                        <a:buNone/>
                      </a:pPr>
                      <a:r>
                        <a:rPr lang="en-US"/>
                        <a:t>4</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16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19153">
                <a:tc>
                  <a:txBody>
                    <a:bodyPr/>
                    <a:lstStyle/>
                    <a:p>
                      <a:pPr lvl="0" algn="ctr" rtl="0">
                        <a:spcBef>
                          <a:spcPts val="0"/>
                        </a:spcBef>
                        <a:buNone/>
                      </a:pPr>
                      <a:r>
                        <a:rPr lang="en-US"/>
                        <a:t>5</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dirty="0"/>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56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M</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graphicFrame>
        <p:nvGraphicFramePr>
          <p:cNvPr id="528" name="Shape 528"/>
          <p:cNvGraphicFramePr/>
          <p:nvPr>
            <p:extLst>
              <p:ext uri="{D42A27DB-BD31-4B8C-83A1-F6EECF244321}">
                <p14:modId xmlns:p14="http://schemas.microsoft.com/office/powerpoint/2010/main" val="1897407148"/>
              </p:ext>
            </p:extLst>
          </p:nvPr>
        </p:nvGraphicFramePr>
        <p:xfrm>
          <a:off x="5467950" y="1732707"/>
          <a:ext cx="1080625" cy="2042160"/>
        </p:xfrm>
        <a:graphic>
          <a:graphicData uri="http://schemas.openxmlformats.org/drawingml/2006/table">
            <a:tbl>
              <a:tblPr>
                <a:noFill/>
                <a:tableStyleId>{635BAD22-BF1D-47B8-B43B-A763EC4562D3}</a:tableStyleId>
              </a:tblPr>
              <a:tblGrid>
                <a:gridCol w="1080625">
                  <a:extLst>
                    <a:ext uri="{9D8B030D-6E8A-4147-A177-3AD203B41FA5}">
                      <a16:colId xmlns:a16="http://schemas.microsoft.com/office/drawing/2014/main" val="20000"/>
                    </a:ext>
                  </a:extLst>
                </a:gridCol>
              </a:tblGrid>
              <a:tr h="437182">
                <a:tc>
                  <a:txBody>
                    <a:bodyPr/>
                    <a:lstStyle/>
                    <a:p>
                      <a:pPr lvl="0" rtl="0">
                        <a:spcBef>
                          <a:spcPts val="0"/>
                        </a:spcBef>
                        <a:buNone/>
                      </a:pPr>
                      <a:r>
                        <a:rPr lang="en-US" b="1" i="1"/>
                        <a:t>overall health?</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AD1DC"/>
                    </a:solidFill>
                  </a:tcPr>
                </a:tc>
                <a:extLst>
                  <a:ext uri="{0D108BD9-81ED-4DB2-BD59-A6C34878D82A}">
                    <a16:rowId xmlns:a16="http://schemas.microsoft.com/office/drawing/2014/main" val="10000"/>
                  </a:ext>
                </a:extLst>
              </a:tr>
              <a:tr h="257166">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AD1DC"/>
                    </a:solidFill>
                  </a:tcPr>
                </a:tc>
                <a:extLst>
                  <a:ext uri="{0D108BD9-81ED-4DB2-BD59-A6C34878D82A}">
                    <a16:rowId xmlns:a16="http://schemas.microsoft.com/office/drawing/2014/main" val="10001"/>
                  </a:ext>
                </a:extLst>
              </a:tr>
              <a:tr h="257166">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AD1DC"/>
                    </a:solidFill>
                  </a:tcPr>
                </a:tc>
                <a:extLst>
                  <a:ext uri="{0D108BD9-81ED-4DB2-BD59-A6C34878D82A}">
                    <a16:rowId xmlns:a16="http://schemas.microsoft.com/office/drawing/2014/main" val="10002"/>
                  </a:ext>
                </a:extLst>
              </a:tr>
              <a:tr h="257166">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AD1DC"/>
                    </a:solidFill>
                  </a:tcPr>
                </a:tc>
                <a:extLst>
                  <a:ext uri="{0D108BD9-81ED-4DB2-BD59-A6C34878D82A}">
                    <a16:rowId xmlns:a16="http://schemas.microsoft.com/office/drawing/2014/main" val="10003"/>
                  </a:ext>
                </a:extLst>
              </a:tr>
              <a:tr h="257166">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AD1DC"/>
                    </a:solidFill>
                  </a:tcPr>
                </a:tc>
                <a:extLst>
                  <a:ext uri="{0D108BD9-81ED-4DB2-BD59-A6C34878D82A}">
                    <a16:rowId xmlns:a16="http://schemas.microsoft.com/office/drawing/2014/main" val="10004"/>
                  </a:ext>
                </a:extLst>
              </a:tr>
              <a:tr h="257166">
                <a:tc>
                  <a:txBody>
                    <a:bodyPr/>
                    <a:lstStyle/>
                    <a:p>
                      <a:pPr lvl="0" rtl="0">
                        <a:spcBef>
                          <a:spcPts val="0"/>
                        </a:spcBef>
                        <a:buNone/>
                      </a:pPr>
                      <a:endParaRPr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AD1DC"/>
                    </a:solidFill>
                  </a:tcPr>
                </a:tc>
                <a:extLst>
                  <a:ext uri="{0D108BD9-81ED-4DB2-BD59-A6C34878D82A}">
                    <a16:rowId xmlns:a16="http://schemas.microsoft.com/office/drawing/2014/main" val="10005"/>
                  </a:ext>
                </a:extLst>
              </a:tr>
            </a:tbl>
          </a:graphicData>
        </a:graphic>
      </p:graphicFrame>
      <p:graphicFrame>
        <p:nvGraphicFramePr>
          <p:cNvPr id="529" name="Shape 529"/>
          <p:cNvGraphicFramePr/>
          <p:nvPr>
            <p:extLst>
              <p:ext uri="{D42A27DB-BD31-4B8C-83A1-F6EECF244321}">
                <p14:modId xmlns:p14="http://schemas.microsoft.com/office/powerpoint/2010/main" val="556590181"/>
              </p:ext>
            </p:extLst>
          </p:nvPr>
        </p:nvGraphicFramePr>
        <p:xfrm>
          <a:off x="6732475" y="1732707"/>
          <a:ext cx="1109250" cy="2042160"/>
        </p:xfrm>
        <a:graphic>
          <a:graphicData uri="http://schemas.openxmlformats.org/drawingml/2006/table">
            <a:tbl>
              <a:tblPr>
                <a:noFill/>
                <a:tableStyleId>{635BAD22-BF1D-47B8-B43B-A763EC4562D3}</a:tableStyleId>
              </a:tblPr>
              <a:tblGrid>
                <a:gridCol w="1109250">
                  <a:extLst>
                    <a:ext uri="{9D8B030D-6E8A-4147-A177-3AD203B41FA5}">
                      <a16:colId xmlns:a16="http://schemas.microsoft.com/office/drawing/2014/main" val="20000"/>
                    </a:ext>
                  </a:extLst>
                </a:gridCol>
              </a:tblGrid>
              <a:tr h="490806">
                <a:tc>
                  <a:txBody>
                    <a:bodyPr/>
                    <a:lstStyle/>
                    <a:p>
                      <a:pPr lvl="0" rtl="0">
                        <a:spcBef>
                          <a:spcPts val="0"/>
                        </a:spcBef>
                        <a:buNone/>
                      </a:pPr>
                      <a:r>
                        <a:rPr lang="en-US" b="1" i="1"/>
                        <a:t>income level?</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AD1DC"/>
                    </a:solidFill>
                  </a:tcPr>
                </a:tc>
                <a:extLst>
                  <a:ext uri="{0D108BD9-81ED-4DB2-BD59-A6C34878D82A}">
                    <a16:rowId xmlns:a16="http://schemas.microsoft.com/office/drawing/2014/main" val="10000"/>
                  </a:ext>
                </a:extLst>
              </a:tr>
              <a:tr h="295777">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AD1DC"/>
                    </a:solidFill>
                  </a:tcPr>
                </a:tc>
                <a:extLst>
                  <a:ext uri="{0D108BD9-81ED-4DB2-BD59-A6C34878D82A}">
                    <a16:rowId xmlns:a16="http://schemas.microsoft.com/office/drawing/2014/main" val="10001"/>
                  </a:ext>
                </a:extLst>
              </a:tr>
              <a:tr h="295777">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AD1DC"/>
                    </a:solidFill>
                  </a:tcPr>
                </a:tc>
                <a:extLst>
                  <a:ext uri="{0D108BD9-81ED-4DB2-BD59-A6C34878D82A}">
                    <a16:rowId xmlns:a16="http://schemas.microsoft.com/office/drawing/2014/main" val="10002"/>
                  </a:ext>
                </a:extLst>
              </a:tr>
              <a:tr h="295777">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AD1DC"/>
                    </a:solidFill>
                  </a:tcPr>
                </a:tc>
                <a:extLst>
                  <a:ext uri="{0D108BD9-81ED-4DB2-BD59-A6C34878D82A}">
                    <a16:rowId xmlns:a16="http://schemas.microsoft.com/office/drawing/2014/main" val="10003"/>
                  </a:ext>
                </a:extLst>
              </a:tr>
              <a:tr h="295777">
                <a:tc>
                  <a:txBody>
                    <a:bodyPr/>
                    <a:lstStyle/>
                    <a:p>
                      <a:pPr lvl="0" rtl="0">
                        <a:spcBef>
                          <a:spcPts val="0"/>
                        </a:spcBef>
                        <a:buNone/>
                      </a:pPr>
                      <a:endParaRPr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AD1DC"/>
                    </a:solidFill>
                  </a:tcPr>
                </a:tc>
                <a:extLst>
                  <a:ext uri="{0D108BD9-81ED-4DB2-BD59-A6C34878D82A}">
                    <a16:rowId xmlns:a16="http://schemas.microsoft.com/office/drawing/2014/main" val="10004"/>
                  </a:ext>
                </a:extLst>
              </a:tr>
              <a:tr h="295777">
                <a:tc>
                  <a:txBody>
                    <a:bodyPr/>
                    <a:lstStyle/>
                    <a:p>
                      <a:pPr lvl="0" rtl="0">
                        <a:spcBef>
                          <a:spcPts val="0"/>
                        </a:spcBef>
                        <a:buNone/>
                      </a:pPr>
                      <a:endParaRPr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AD1DC"/>
                    </a:solidFill>
                  </a:tcPr>
                </a:tc>
                <a:extLst>
                  <a:ext uri="{0D108BD9-81ED-4DB2-BD59-A6C34878D82A}">
                    <a16:rowId xmlns:a16="http://schemas.microsoft.com/office/drawing/2014/main" val="10005"/>
                  </a:ext>
                </a:extLst>
              </a:tr>
            </a:tbl>
          </a:graphicData>
        </a:graphic>
      </p:graphicFrame>
      <p:sp>
        <p:nvSpPr>
          <p:cNvPr id="530" name="Shape 530"/>
          <p:cNvSpPr txBox="1"/>
          <p:nvPr/>
        </p:nvSpPr>
        <p:spPr>
          <a:xfrm>
            <a:off x="0" y="4240665"/>
            <a:ext cx="9144000" cy="1586175"/>
          </a:xfrm>
          <a:prstGeom prst="rect">
            <a:avLst/>
          </a:prstGeom>
          <a:noFill/>
          <a:ln>
            <a:noFill/>
          </a:ln>
        </p:spPr>
        <p:txBody>
          <a:bodyPr lIns="91425" tIns="91425" rIns="91425" bIns="91425" anchor="t" anchorCtr="0">
            <a:noAutofit/>
          </a:bodyPr>
          <a:lstStyle/>
          <a:p>
            <a:pPr marL="38100" lvl="0" algn="ctr">
              <a:buSzPct val="100000"/>
            </a:pPr>
            <a:r>
              <a:rPr lang="en-US" sz="3000" dirty="0">
                <a:latin typeface="Calibri" charset="0"/>
                <a:ea typeface="Calibri" charset="0"/>
                <a:cs typeface="Calibri" charset="0"/>
              </a:rPr>
              <a:t>Either the thing you want or something you’d like to adjust for has no direct measure or is never measured directly: you need to construct it from what’s in the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graphicFrame>
        <p:nvGraphicFramePr>
          <p:cNvPr id="286" name="Shape 286"/>
          <p:cNvGraphicFramePr/>
          <p:nvPr>
            <p:extLst>
              <p:ext uri="{D42A27DB-BD31-4B8C-83A1-F6EECF244321}">
                <p14:modId xmlns:p14="http://schemas.microsoft.com/office/powerpoint/2010/main" val="1452580012"/>
              </p:ext>
            </p:extLst>
          </p:nvPr>
        </p:nvGraphicFramePr>
        <p:xfrm>
          <a:off x="4603750" y="1206380"/>
          <a:ext cx="4176725" cy="2391705"/>
        </p:xfrm>
        <a:graphic>
          <a:graphicData uri="http://schemas.openxmlformats.org/drawingml/2006/table">
            <a:tbl>
              <a:tblPr>
                <a:noFill/>
                <a:tableStyleId>{635BAD22-BF1D-47B8-B43B-A763EC4562D3}</a:tableStyleId>
              </a:tblPr>
              <a:tblGrid>
                <a:gridCol w="803725">
                  <a:extLst>
                    <a:ext uri="{9D8B030D-6E8A-4147-A177-3AD203B41FA5}">
                      <a16:colId xmlns:a16="http://schemas.microsoft.com/office/drawing/2014/main" val="20000"/>
                    </a:ext>
                  </a:extLst>
                </a:gridCol>
                <a:gridCol w="974575">
                  <a:extLst>
                    <a:ext uri="{9D8B030D-6E8A-4147-A177-3AD203B41FA5}">
                      <a16:colId xmlns:a16="http://schemas.microsoft.com/office/drawing/2014/main" val="20001"/>
                    </a:ext>
                  </a:extLst>
                </a:gridCol>
                <a:gridCol w="921825">
                  <a:extLst>
                    <a:ext uri="{9D8B030D-6E8A-4147-A177-3AD203B41FA5}">
                      <a16:colId xmlns:a16="http://schemas.microsoft.com/office/drawing/2014/main" val="20002"/>
                    </a:ext>
                  </a:extLst>
                </a:gridCol>
                <a:gridCol w="1014600">
                  <a:extLst>
                    <a:ext uri="{9D8B030D-6E8A-4147-A177-3AD203B41FA5}">
                      <a16:colId xmlns:a16="http://schemas.microsoft.com/office/drawing/2014/main" val="20003"/>
                    </a:ext>
                  </a:extLst>
                </a:gridCol>
                <a:gridCol w="462000">
                  <a:extLst>
                    <a:ext uri="{9D8B030D-6E8A-4147-A177-3AD203B41FA5}">
                      <a16:colId xmlns:a16="http://schemas.microsoft.com/office/drawing/2014/main" val="20004"/>
                    </a:ext>
                  </a:extLst>
                </a:gridCol>
              </a:tblGrid>
              <a:tr h="401025">
                <a:tc>
                  <a:txBody>
                    <a:bodyPr/>
                    <a:lstStyle/>
                    <a:p>
                      <a:pPr lvl="0" rtl="0">
                        <a:spcBef>
                          <a:spcPts val="0"/>
                        </a:spcBef>
                        <a:buNone/>
                      </a:pPr>
                      <a:r>
                        <a:rPr lang="en-US" b="1" i="1"/>
                        <a:t>patient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a:t>dx_</a:t>
                      </a:r>
                      <a:r>
                        <a:rPr lang="en-US" i="1">
                          <a:solidFill>
                            <a:schemeClr val="dk1"/>
                          </a:solidFill>
                        </a:rPr>
                        <a:t>993.4</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28575" cap="flat" cmpd="sng">
                      <a:solidFill>
                        <a:srgbClr val="FF0000"/>
                      </a:solidFill>
                      <a:prstDash val="solid"/>
                      <a:round/>
                      <a:headEnd type="none" w="med" len="med"/>
                      <a:tailEnd type="none" w="med" len="med"/>
                    </a:lnB>
                    <a:solidFill>
                      <a:srgbClr val="FFFFFF"/>
                    </a:solidFill>
                  </a:tcPr>
                </a:tc>
                <a:tc>
                  <a:txBody>
                    <a:bodyPr/>
                    <a:lstStyle/>
                    <a:p>
                      <a:pPr lvl="0" rtl="0">
                        <a:spcBef>
                          <a:spcPts val="0"/>
                        </a:spcBef>
                        <a:buNone/>
                      </a:pPr>
                      <a:r>
                        <a:rPr lang="en-US" b="1" i="1">
                          <a:solidFill>
                            <a:schemeClr val="dk1"/>
                          </a:solidFill>
                        </a:rPr>
                        <a:t>dx_</a:t>
                      </a:r>
                      <a:r>
                        <a:rPr lang="en-US" i="1">
                          <a:solidFill>
                            <a:schemeClr val="dk1"/>
                          </a:solidFill>
                        </a:rPr>
                        <a:t>23.6</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a:solidFill>
                            <a:schemeClr val="dk1"/>
                          </a:solidFill>
                        </a:rPr>
                        <a:t>dx_</a:t>
                      </a:r>
                      <a:r>
                        <a:rPr lang="en-US" i="1">
                          <a:solidFill>
                            <a:schemeClr val="dk1"/>
                          </a:solidFill>
                        </a:rPr>
                        <a:t>107.0</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01025">
                <a:tc>
                  <a:txBody>
                    <a:bodyPr/>
                    <a:lstStyle/>
                    <a:p>
                      <a:pPr lvl="0" rtl="0">
                        <a:spcBef>
                          <a:spcPts val="0"/>
                        </a:spcBef>
                        <a:buNone/>
                      </a:pPr>
                      <a:r>
                        <a:rPr lang="en-US"/>
                        <a:t>2</a:t>
                      </a:r>
                    </a:p>
                  </a:txBody>
                  <a:tcPr marL="91425" marR="91425" marT="91425" marB="91425">
                    <a:lnL w="9525" cap="flat" cmpd="sng">
                      <a:solidFill>
                        <a:srgbClr val="000000"/>
                      </a:solidFill>
                      <a:prstDash val="solid"/>
                      <a:round/>
                      <a:headEnd type="none" w="med" len="med"/>
                      <a:tailEnd type="none" w="med" len="med"/>
                    </a:lnL>
                    <a:lnR w="28575" cap="flat" cmpd="sng">
                      <a:solidFill>
                        <a:srgbClr val="FF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a:t>2</a:t>
                      </a:r>
                    </a:p>
                  </a:txBody>
                  <a:tcPr marL="91425" marR="91425" marT="91425" marB="91425">
                    <a:lnL w="28575" cap="flat" cmpd="sng">
                      <a:solidFill>
                        <a:srgbClr val="FF0000"/>
                      </a:solidFill>
                      <a:prstDash val="solid"/>
                      <a:round/>
                      <a:headEnd type="none" w="med" len="med"/>
                      <a:tailEnd type="none" w="med" len="med"/>
                    </a:lnL>
                    <a:lnR w="28575" cap="flat" cmpd="sng">
                      <a:solidFill>
                        <a:srgbClr val="FF0000"/>
                      </a:solidFill>
                      <a:prstDash val="solid"/>
                      <a:round/>
                      <a:headEnd type="none" w="med" len="med"/>
                      <a:tailEnd type="none" w="med" len="med"/>
                    </a:lnR>
                    <a:lnT w="28575" cap="flat" cmpd="sng">
                      <a:solidFill>
                        <a:srgbClr val="FF0000"/>
                      </a:solidFill>
                      <a:prstDash val="solid"/>
                      <a:round/>
                      <a:headEnd type="none" w="med" len="med"/>
                      <a:tailEnd type="none" w="med" len="med"/>
                    </a:lnT>
                    <a:lnB w="28575" cap="flat" cmpd="sng">
                      <a:solidFill>
                        <a:srgbClr val="FF0000"/>
                      </a:solidFill>
                      <a:prstDash val="solid"/>
                      <a:round/>
                      <a:headEnd type="none" w="med" len="med"/>
                      <a:tailEnd type="none" w="med" len="med"/>
                    </a:lnB>
                    <a:solidFill>
                      <a:srgbClr val="FFFFFF"/>
                    </a:solidFill>
                  </a:tcPr>
                </a:tc>
                <a:tc>
                  <a:txBody>
                    <a:bodyPr/>
                    <a:lstStyle/>
                    <a:p>
                      <a:pPr lvl="0" rtl="0">
                        <a:spcBef>
                          <a:spcPts val="0"/>
                        </a:spcBef>
                        <a:buNone/>
                      </a:pPr>
                      <a:r>
                        <a:rPr lang="en-US"/>
                        <a:t>0</a:t>
                      </a:r>
                    </a:p>
                  </a:txBody>
                  <a:tcPr marL="91425" marR="91425" marT="91425" marB="91425">
                    <a:lnL w="28575" cap="flat" cmpd="sng">
                      <a:solidFill>
                        <a:srgbClr val="FF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0</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28575" cap="flat" cmpd="sng">
                      <a:solidFill>
                        <a:srgbClr val="FF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01025">
                <a:tc>
                  <a:txBody>
                    <a:bodyPr/>
                    <a:lstStyle/>
                    <a:p>
                      <a:pPr lvl="0" rtl="0">
                        <a:spcBef>
                          <a:spcPts val="0"/>
                        </a:spcBef>
                        <a:buNone/>
                      </a:pPr>
                      <a:r>
                        <a:rPr lang="en-US"/>
                        <a:t>5</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0</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28575" cap="flat" cmpd="sng">
                      <a:solidFill>
                        <a:srgbClr val="FF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0</a:t>
                      </a:r>
                    </a:p>
                  </a:txBody>
                  <a:tcPr marL="91425" marR="91425" marT="91425" marB="91425">
                    <a:lnL w="9525" cap="flat" cmpd="sng">
                      <a:solidFill>
                        <a:srgbClr val="000000"/>
                      </a:solidFill>
                      <a:prstDash val="solid"/>
                      <a:round/>
                      <a:headEnd type="none" w="med" len="med"/>
                      <a:tailEnd type="none" w="med" len="med"/>
                    </a:lnL>
                    <a:lnR w="28575" cap="flat" cmpd="sng">
                      <a:solidFill>
                        <a:srgbClr val="FF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1</a:t>
                      </a:r>
                    </a:p>
                  </a:txBody>
                  <a:tcPr marL="91425" marR="91425" marT="91425" marB="91425">
                    <a:lnL w="28575" cap="flat" cmpd="sng">
                      <a:solidFill>
                        <a:srgbClr val="FF0000"/>
                      </a:solidFill>
                      <a:prstDash val="solid"/>
                      <a:round/>
                      <a:headEnd type="none" w="med" len="med"/>
                      <a:tailEnd type="none" w="med" len="med"/>
                    </a:lnL>
                    <a:lnR w="28575" cap="flat" cmpd="sng">
                      <a:solidFill>
                        <a:srgbClr val="FF0000"/>
                      </a:solidFill>
                      <a:prstDash val="solid"/>
                      <a:round/>
                      <a:headEnd type="none" w="med" len="med"/>
                      <a:tailEnd type="none" w="med" len="med"/>
                    </a:lnR>
                    <a:lnT w="28575" cap="flat" cmpd="sng">
                      <a:solidFill>
                        <a:srgbClr val="FF0000"/>
                      </a:solidFill>
                      <a:prstDash val="solid"/>
                      <a:round/>
                      <a:headEnd type="none" w="med" len="med"/>
                      <a:tailEnd type="none" w="med" len="med"/>
                    </a:lnT>
                    <a:lnB w="28575" cap="flat" cmpd="sng">
                      <a:solidFill>
                        <a:srgbClr val="FF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91425" marR="91425" marT="91425" marB="91425">
                    <a:lnL w="28575" cap="flat" cmpd="sng">
                      <a:solidFill>
                        <a:srgbClr val="FF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96200">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28575" cap="flat" cmpd="sng">
                      <a:solidFill>
                        <a:srgbClr val="FF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96200">
                <a:tc>
                  <a:txBody>
                    <a:bodyPr/>
                    <a:lstStyle/>
                    <a:p>
                      <a:pPr lvl="0" rt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68575">
                <a:tc>
                  <a:txBody>
                    <a:bodyPr/>
                    <a:lstStyle/>
                    <a:p>
                      <a:pPr lvl="0">
                        <a:spcBef>
                          <a:spcPts val="0"/>
                        </a:spcBef>
                        <a:buNone/>
                      </a:pPr>
                      <a:endParaRPr dirty="0"/>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dirty="0"/>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287" name="Shape 287"/>
          <p:cNvSpPr/>
          <p:nvPr/>
        </p:nvSpPr>
        <p:spPr>
          <a:xfrm rot="8493802" flipH="1">
            <a:off x="2468628" y="1260601"/>
            <a:ext cx="1599778" cy="2712477"/>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8" name="Shape 288"/>
          <p:cNvSpPr txBox="1">
            <a:spLocks noGrp="1"/>
          </p:cNvSpPr>
          <p:nvPr>
            <p:ph type="title"/>
          </p:nvPr>
        </p:nvSpPr>
        <p:spPr>
          <a:xfrm>
            <a:off x="0" y="0"/>
            <a:ext cx="8686800" cy="1143000"/>
          </a:xfrm>
          <a:prstGeom prst="rect">
            <a:avLst/>
          </a:prstGeom>
        </p:spPr>
        <p:txBody>
          <a:bodyPr lIns="91425" tIns="91425" rIns="91425" bIns="91425" anchor="t" anchorCtr="0">
            <a:noAutofit/>
          </a:bodyPr>
          <a:lstStyle/>
          <a:p>
            <a:pPr lvl="0" rtl="0">
              <a:spcBef>
                <a:spcPts val="0"/>
              </a:spcBef>
              <a:buNone/>
            </a:pPr>
            <a:r>
              <a:rPr lang="en-US" sz="3600" dirty="0"/>
              <a:t>Trivial case: Counts vs. binary indicators</a:t>
            </a:r>
          </a:p>
        </p:txBody>
      </p:sp>
      <p:graphicFrame>
        <p:nvGraphicFramePr>
          <p:cNvPr id="289" name="Shape 289"/>
          <p:cNvGraphicFramePr/>
          <p:nvPr>
            <p:extLst>
              <p:ext uri="{D42A27DB-BD31-4B8C-83A1-F6EECF244321}">
                <p14:modId xmlns:p14="http://schemas.microsoft.com/office/powerpoint/2010/main" val="918162588"/>
              </p:ext>
            </p:extLst>
          </p:nvPr>
        </p:nvGraphicFramePr>
        <p:xfrm>
          <a:off x="382750" y="1210192"/>
          <a:ext cx="2210975" cy="2391705"/>
        </p:xfrm>
        <a:graphic>
          <a:graphicData uri="http://schemas.openxmlformats.org/drawingml/2006/table">
            <a:tbl>
              <a:tblPr>
                <a:noFill/>
                <a:tableStyleId>{635BAD22-BF1D-47B8-B43B-A763EC4562D3}</a:tableStyleId>
              </a:tblPr>
              <a:tblGrid>
                <a:gridCol w="963025">
                  <a:extLst>
                    <a:ext uri="{9D8B030D-6E8A-4147-A177-3AD203B41FA5}">
                      <a16:colId xmlns:a16="http://schemas.microsoft.com/office/drawing/2014/main" val="20000"/>
                    </a:ext>
                  </a:extLst>
                </a:gridCol>
                <a:gridCol w="1247950">
                  <a:extLst>
                    <a:ext uri="{9D8B030D-6E8A-4147-A177-3AD203B41FA5}">
                      <a16:colId xmlns:a16="http://schemas.microsoft.com/office/drawing/2014/main" val="20001"/>
                    </a:ext>
                  </a:extLst>
                </a:gridCol>
              </a:tblGrid>
              <a:tr h="401025">
                <a:tc>
                  <a:txBody>
                    <a:bodyPr/>
                    <a:lstStyle/>
                    <a:p>
                      <a:pPr lvl="0" rtl="0">
                        <a:spcBef>
                          <a:spcPts val="0"/>
                        </a:spcBef>
                        <a:buNone/>
                      </a:pPr>
                      <a:r>
                        <a:rPr lang="en-US" b="1" i="1"/>
                        <a:t>patient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dirty="0"/>
                        <a:t>diagnosis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01025">
                <a:tc>
                  <a:txBody>
                    <a:bodyPr/>
                    <a:lstStyle/>
                    <a:p>
                      <a:pPr lvl="0" rtl="0">
                        <a:spcBef>
                          <a:spcPts val="0"/>
                        </a:spcBef>
                        <a:buNone/>
                      </a:pPr>
                      <a:r>
                        <a:rPr lang="en-US"/>
                        <a:t>2</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993.4</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01025">
                <a:tc>
                  <a:txBody>
                    <a:bodyPr/>
                    <a:lstStyle/>
                    <a:p>
                      <a:pPr lvl="0" rtl="0">
                        <a:spcBef>
                          <a:spcPts val="0"/>
                        </a:spcBef>
                        <a:buNone/>
                      </a:pPr>
                      <a:r>
                        <a:rPr lang="en-US"/>
                        <a:t>2</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993.4</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68575">
                <a:tc>
                  <a:txBody>
                    <a:bodyPr/>
                    <a:lstStyle/>
                    <a:p>
                      <a:pPr lvl="0" rtl="0">
                        <a:spcBef>
                          <a:spcPts val="0"/>
                        </a:spcBef>
                        <a:buNone/>
                      </a:pPr>
                      <a:r>
                        <a:rPr lang="en-US"/>
                        <a:t>5</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107.0</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68575">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68575">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dirty="0"/>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290" name="Shape 290"/>
          <p:cNvSpPr/>
          <p:nvPr/>
        </p:nvSpPr>
        <p:spPr>
          <a:xfrm>
            <a:off x="242075" y="2416730"/>
            <a:ext cx="2211000" cy="356100"/>
          </a:xfrm>
          <a:prstGeom prst="ellipse">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1" name="Shape 291"/>
          <p:cNvSpPr/>
          <p:nvPr/>
        </p:nvSpPr>
        <p:spPr>
          <a:xfrm>
            <a:off x="265825" y="1607230"/>
            <a:ext cx="2211000" cy="717600"/>
          </a:xfrm>
          <a:prstGeom prst="ellipse">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2" name="Shape 292"/>
          <p:cNvSpPr/>
          <p:nvPr/>
        </p:nvSpPr>
        <p:spPr>
          <a:xfrm>
            <a:off x="2212725" y="1519930"/>
            <a:ext cx="3363075" cy="197825"/>
          </a:xfrm>
          <a:custGeom>
            <a:avLst/>
            <a:gdLst/>
            <a:ahLst/>
            <a:cxnLst/>
            <a:rect l="0" t="0" r="0" b="0"/>
            <a:pathLst>
              <a:path w="134523" h="7913" extrusionOk="0">
                <a:moveTo>
                  <a:pt x="0" y="7913"/>
                </a:moveTo>
                <a:cubicBezTo>
                  <a:pt x="13716" y="6594"/>
                  <a:pt x="59875" y="0"/>
                  <a:pt x="82296" y="0"/>
                </a:cubicBezTo>
                <a:cubicBezTo>
                  <a:pt x="104716" y="0"/>
                  <a:pt x="125818" y="6594"/>
                  <a:pt x="134523" y="7913"/>
                </a:cubicBezTo>
              </a:path>
            </a:pathLst>
          </a:custGeom>
          <a:noFill/>
          <a:ln w="9525" cap="flat" cmpd="sng">
            <a:solidFill>
              <a:srgbClr val="FF0000"/>
            </a:solidFill>
            <a:prstDash val="solid"/>
            <a:round/>
            <a:headEnd type="none" w="lg" len="lg"/>
            <a:tailEnd type="triangle" w="lg" len="lg"/>
          </a:ln>
        </p:spPr>
        <p:txBody>
          <a:bodyPr/>
          <a:lstStyle/>
          <a:p>
            <a:endParaRPr lang="en-US"/>
          </a:p>
        </p:txBody>
      </p:sp>
      <p:sp>
        <p:nvSpPr>
          <p:cNvPr id="293" name="Shape 293"/>
          <p:cNvSpPr/>
          <p:nvPr/>
        </p:nvSpPr>
        <p:spPr>
          <a:xfrm>
            <a:off x="2413500" y="2390355"/>
            <a:ext cx="5064350" cy="1052150"/>
          </a:xfrm>
          <a:custGeom>
            <a:avLst/>
            <a:gdLst/>
            <a:ahLst/>
            <a:cxnLst/>
            <a:rect l="0" t="0" r="0" b="0"/>
            <a:pathLst>
              <a:path w="202574" h="42086" extrusionOk="0">
                <a:moveTo>
                  <a:pt x="0" y="11079"/>
                </a:moveTo>
                <a:cubicBezTo>
                  <a:pt x="11166" y="16090"/>
                  <a:pt x="37191" y="37807"/>
                  <a:pt x="66997" y="41148"/>
                </a:cubicBezTo>
                <a:cubicBezTo>
                  <a:pt x="96802" y="44489"/>
                  <a:pt x="156238" y="37983"/>
                  <a:pt x="178835" y="31125"/>
                </a:cubicBezTo>
                <a:cubicBezTo>
                  <a:pt x="201431" y="24267"/>
                  <a:pt x="198617" y="5187"/>
                  <a:pt x="202574" y="0"/>
                </a:cubicBezTo>
              </a:path>
            </a:pathLst>
          </a:custGeom>
          <a:noFill/>
          <a:ln w="9525" cap="flat" cmpd="sng">
            <a:solidFill>
              <a:srgbClr val="FF0000"/>
            </a:solidFill>
            <a:prstDash val="solid"/>
            <a:round/>
            <a:headEnd type="none" w="lg" len="lg"/>
            <a:tailEnd type="triangle" w="lg" len="lg"/>
          </a:ln>
        </p:spPr>
        <p:txBody>
          <a:bodyPr/>
          <a:lstStyle/>
          <a:p>
            <a:endParaRPr lang="en-US"/>
          </a:p>
        </p:txBody>
      </p:sp>
      <p:graphicFrame>
        <p:nvGraphicFramePr>
          <p:cNvPr id="294" name="Shape 294"/>
          <p:cNvGraphicFramePr/>
          <p:nvPr/>
        </p:nvGraphicFramePr>
        <p:xfrm>
          <a:off x="4615475" y="3899375"/>
          <a:ext cx="4176725" cy="2391705"/>
        </p:xfrm>
        <a:graphic>
          <a:graphicData uri="http://schemas.openxmlformats.org/drawingml/2006/table">
            <a:tbl>
              <a:tblPr>
                <a:noFill/>
                <a:tableStyleId>{635BAD22-BF1D-47B8-B43B-A763EC4562D3}</a:tableStyleId>
              </a:tblPr>
              <a:tblGrid>
                <a:gridCol w="803725">
                  <a:extLst>
                    <a:ext uri="{9D8B030D-6E8A-4147-A177-3AD203B41FA5}">
                      <a16:colId xmlns:a16="http://schemas.microsoft.com/office/drawing/2014/main" val="20000"/>
                    </a:ext>
                  </a:extLst>
                </a:gridCol>
                <a:gridCol w="974575">
                  <a:extLst>
                    <a:ext uri="{9D8B030D-6E8A-4147-A177-3AD203B41FA5}">
                      <a16:colId xmlns:a16="http://schemas.microsoft.com/office/drawing/2014/main" val="20001"/>
                    </a:ext>
                  </a:extLst>
                </a:gridCol>
                <a:gridCol w="921825">
                  <a:extLst>
                    <a:ext uri="{9D8B030D-6E8A-4147-A177-3AD203B41FA5}">
                      <a16:colId xmlns:a16="http://schemas.microsoft.com/office/drawing/2014/main" val="20002"/>
                    </a:ext>
                  </a:extLst>
                </a:gridCol>
                <a:gridCol w="1014600">
                  <a:extLst>
                    <a:ext uri="{9D8B030D-6E8A-4147-A177-3AD203B41FA5}">
                      <a16:colId xmlns:a16="http://schemas.microsoft.com/office/drawing/2014/main" val="20003"/>
                    </a:ext>
                  </a:extLst>
                </a:gridCol>
                <a:gridCol w="462000">
                  <a:extLst>
                    <a:ext uri="{9D8B030D-6E8A-4147-A177-3AD203B41FA5}">
                      <a16:colId xmlns:a16="http://schemas.microsoft.com/office/drawing/2014/main" val="20004"/>
                    </a:ext>
                  </a:extLst>
                </a:gridCol>
              </a:tblGrid>
              <a:tr h="401025">
                <a:tc>
                  <a:txBody>
                    <a:bodyPr/>
                    <a:lstStyle/>
                    <a:p>
                      <a:pPr lvl="0" rtl="0">
                        <a:spcBef>
                          <a:spcPts val="0"/>
                        </a:spcBef>
                        <a:buNone/>
                      </a:pPr>
                      <a:r>
                        <a:rPr lang="en-US" b="1" i="1"/>
                        <a:t>patient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a:t>dx_</a:t>
                      </a:r>
                      <a:r>
                        <a:rPr lang="en-US" i="1">
                          <a:solidFill>
                            <a:schemeClr val="dk1"/>
                          </a:solidFill>
                        </a:rPr>
                        <a:t>993.4</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28575" cap="flat" cmpd="sng">
                      <a:solidFill>
                        <a:srgbClr val="FF0000"/>
                      </a:solidFill>
                      <a:prstDash val="solid"/>
                      <a:round/>
                      <a:headEnd type="none" w="med" len="med"/>
                      <a:tailEnd type="none" w="med" len="med"/>
                    </a:lnB>
                    <a:solidFill>
                      <a:srgbClr val="FFFFFF"/>
                    </a:solidFill>
                  </a:tcPr>
                </a:tc>
                <a:tc>
                  <a:txBody>
                    <a:bodyPr/>
                    <a:lstStyle/>
                    <a:p>
                      <a:pPr lvl="0" rtl="0">
                        <a:spcBef>
                          <a:spcPts val="0"/>
                        </a:spcBef>
                        <a:buNone/>
                      </a:pPr>
                      <a:r>
                        <a:rPr lang="en-US" b="1" i="1">
                          <a:solidFill>
                            <a:schemeClr val="dk1"/>
                          </a:solidFill>
                        </a:rPr>
                        <a:t>dx_</a:t>
                      </a:r>
                      <a:r>
                        <a:rPr lang="en-US" i="1">
                          <a:solidFill>
                            <a:schemeClr val="dk1"/>
                          </a:solidFill>
                        </a:rPr>
                        <a:t>23.6</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a:solidFill>
                            <a:schemeClr val="dk1"/>
                          </a:solidFill>
                        </a:rPr>
                        <a:t>dx_</a:t>
                      </a:r>
                      <a:r>
                        <a:rPr lang="en-US" i="1">
                          <a:solidFill>
                            <a:schemeClr val="dk1"/>
                          </a:solidFill>
                        </a:rPr>
                        <a:t>107.0</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01025">
                <a:tc>
                  <a:txBody>
                    <a:bodyPr/>
                    <a:lstStyle/>
                    <a:p>
                      <a:pPr lvl="0" rtl="0">
                        <a:spcBef>
                          <a:spcPts val="0"/>
                        </a:spcBef>
                        <a:buNone/>
                      </a:pPr>
                      <a:r>
                        <a:rPr lang="en-US"/>
                        <a:t>2</a:t>
                      </a:r>
                    </a:p>
                  </a:txBody>
                  <a:tcPr marL="91425" marR="91425" marT="91425" marB="91425">
                    <a:lnL w="9525" cap="flat" cmpd="sng">
                      <a:solidFill>
                        <a:srgbClr val="000000"/>
                      </a:solidFill>
                      <a:prstDash val="solid"/>
                      <a:round/>
                      <a:headEnd type="none" w="med" len="med"/>
                      <a:tailEnd type="none" w="med" len="med"/>
                    </a:lnL>
                    <a:lnR w="28575" cap="flat" cmpd="sng">
                      <a:solidFill>
                        <a:srgbClr val="FF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a:t>1</a:t>
                      </a:r>
                    </a:p>
                  </a:txBody>
                  <a:tcPr marL="91425" marR="91425" marT="91425" marB="91425">
                    <a:lnL w="28575" cap="flat" cmpd="sng">
                      <a:solidFill>
                        <a:srgbClr val="FF0000"/>
                      </a:solidFill>
                      <a:prstDash val="solid"/>
                      <a:round/>
                      <a:headEnd type="none" w="med" len="med"/>
                      <a:tailEnd type="none" w="med" len="med"/>
                    </a:lnL>
                    <a:lnR w="28575" cap="flat" cmpd="sng">
                      <a:solidFill>
                        <a:srgbClr val="FF0000"/>
                      </a:solidFill>
                      <a:prstDash val="solid"/>
                      <a:round/>
                      <a:headEnd type="none" w="med" len="med"/>
                      <a:tailEnd type="none" w="med" len="med"/>
                    </a:lnR>
                    <a:lnT w="28575" cap="flat" cmpd="sng">
                      <a:solidFill>
                        <a:srgbClr val="FF0000"/>
                      </a:solidFill>
                      <a:prstDash val="solid"/>
                      <a:round/>
                      <a:headEnd type="none" w="med" len="med"/>
                      <a:tailEnd type="none" w="med" len="med"/>
                    </a:lnT>
                    <a:lnB w="28575" cap="flat" cmpd="sng">
                      <a:solidFill>
                        <a:srgbClr val="FF0000"/>
                      </a:solidFill>
                      <a:prstDash val="solid"/>
                      <a:round/>
                      <a:headEnd type="none" w="med" len="med"/>
                      <a:tailEnd type="none" w="med" len="med"/>
                    </a:lnB>
                    <a:solidFill>
                      <a:srgbClr val="FFFFFF"/>
                    </a:solidFill>
                  </a:tcPr>
                </a:tc>
                <a:tc>
                  <a:txBody>
                    <a:bodyPr/>
                    <a:lstStyle/>
                    <a:p>
                      <a:pPr lvl="0" rtl="0">
                        <a:spcBef>
                          <a:spcPts val="0"/>
                        </a:spcBef>
                        <a:buNone/>
                      </a:pPr>
                      <a:r>
                        <a:rPr lang="en-US"/>
                        <a:t>0</a:t>
                      </a:r>
                    </a:p>
                  </a:txBody>
                  <a:tcPr marL="91425" marR="91425" marT="91425" marB="91425">
                    <a:lnL w="28575" cap="flat" cmpd="sng">
                      <a:solidFill>
                        <a:srgbClr val="FF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0</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28575" cap="flat" cmpd="sng">
                      <a:solidFill>
                        <a:srgbClr val="FF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01025">
                <a:tc>
                  <a:txBody>
                    <a:bodyPr/>
                    <a:lstStyle/>
                    <a:p>
                      <a:pPr lvl="0" rtl="0">
                        <a:spcBef>
                          <a:spcPts val="0"/>
                        </a:spcBef>
                        <a:buNone/>
                      </a:pPr>
                      <a:r>
                        <a:rPr lang="en-US"/>
                        <a:t>5</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0</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28575" cap="flat" cmpd="sng">
                      <a:solidFill>
                        <a:srgbClr val="FF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0</a:t>
                      </a:r>
                    </a:p>
                  </a:txBody>
                  <a:tcPr marL="91425" marR="91425" marT="91425" marB="91425">
                    <a:lnL w="9525" cap="flat" cmpd="sng">
                      <a:solidFill>
                        <a:srgbClr val="000000"/>
                      </a:solidFill>
                      <a:prstDash val="solid"/>
                      <a:round/>
                      <a:headEnd type="none" w="med" len="med"/>
                      <a:tailEnd type="none" w="med" len="med"/>
                    </a:lnL>
                    <a:lnR w="28575" cap="flat" cmpd="sng">
                      <a:solidFill>
                        <a:srgbClr val="FF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1</a:t>
                      </a:r>
                    </a:p>
                  </a:txBody>
                  <a:tcPr marL="91425" marR="91425" marT="91425" marB="91425">
                    <a:lnL w="28575" cap="flat" cmpd="sng">
                      <a:solidFill>
                        <a:srgbClr val="FF0000"/>
                      </a:solidFill>
                      <a:prstDash val="solid"/>
                      <a:round/>
                      <a:headEnd type="none" w="med" len="med"/>
                      <a:tailEnd type="none" w="med" len="med"/>
                    </a:lnL>
                    <a:lnR w="28575" cap="flat" cmpd="sng">
                      <a:solidFill>
                        <a:srgbClr val="FF0000"/>
                      </a:solidFill>
                      <a:prstDash val="solid"/>
                      <a:round/>
                      <a:headEnd type="none" w="med" len="med"/>
                      <a:tailEnd type="none" w="med" len="med"/>
                    </a:lnR>
                    <a:lnT w="28575" cap="flat" cmpd="sng">
                      <a:solidFill>
                        <a:srgbClr val="FF0000"/>
                      </a:solidFill>
                      <a:prstDash val="solid"/>
                      <a:round/>
                      <a:headEnd type="none" w="med" len="med"/>
                      <a:tailEnd type="none" w="med" len="med"/>
                    </a:lnT>
                    <a:lnB w="28575" cap="flat" cmpd="sng">
                      <a:solidFill>
                        <a:srgbClr val="FF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91425" marR="91425" marT="91425" marB="91425">
                    <a:lnL w="28575" cap="flat" cmpd="sng">
                      <a:solidFill>
                        <a:srgbClr val="FF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96200">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28575" cap="flat" cmpd="sng">
                      <a:solidFill>
                        <a:srgbClr val="FF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96200">
                <a:tc>
                  <a:txBody>
                    <a:bodyPr/>
                    <a:lstStyle/>
                    <a:p>
                      <a:pPr lvl="0" rt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68575">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dirty="0"/>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spcBef>
                          <a:spcPts val="0"/>
                        </a:spcBef>
                        <a:buNone/>
                      </a:pPr>
                      <a:endParaRPr dirty="0"/>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295" name="Shape 295"/>
          <p:cNvSpPr/>
          <p:nvPr/>
        </p:nvSpPr>
        <p:spPr>
          <a:xfrm rot="8493802" flipH="1">
            <a:off x="2480353" y="3941712"/>
            <a:ext cx="1599778" cy="2712477"/>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aphicFrame>
        <p:nvGraphicFramePr>
          <p:cNvPr id="296" name="Shape 296"/>
          <p:cNvGraphicFramePr/>
          <p:nvPr/>
        </p:nvGraphicFramePr>
        <p:xfrm>
          <a:off x="394475" y="3903187"/>
          <a:ext cx="2210975" cy="2391705"/>
        </p:xfrm>
        <a:graphic>
          <a:graphicData uri="http://schemas.openxmlformats.org/drawingml/2006/table">
            <a:tbl>
              <a:tblPr>
                <a:noFill/>
                <a:tableStyleId>{635BAD22-BF1D-47B8-B43B-A763EC4562D3}</a:tableStyleId>
              </a:tblPr>
              <a:tblGrid>
                <a:gridCol w="963025">
                  <a:extLst>
                    <a:ext uri="{9D8B030D-6E8A-4147-A177-3AD203B41FA5}">
                      <a16:colId xmlns:a16="http://schemas.microsoft.com/office/drawing/2014/main" val="20000"/>
                    </a:ext>
                  </a:extLst>
                </a:gridCol>
                <a:gridCol w="1247950">
                  <a:extLst>
                    <a:ext uri="{9D8B030D-6E8A-4147-A177-3AD203B41FA5}">
                      <a16:colId xmlns:a16="http://schemas.microsoft.com/office/drawing/2014/main" val="20001"/>
                    </a:ext>
                  </a:extLst>
                </a:gridCol>
              </a:tblGrid>
              <a:tr h="401025">
                <a:tc>
                  <a:txBody>
                    <a:bodyPr/>
                    <a:lstStyle/>
                    <a:p>
                      <a:pPr lvl="0" rtl="0">
                        <a:spcBef>
                          <a:spcPts val="0"/>
                        </a:spcBef>
                        <a:buNone/>
                      </a:pPr>
                      <a:r>
                        <a:rPr lang="en-US" b="1" i="1"/>
                        <a:t>patient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dirty="0"/>
                        <a:t>diagnosis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01025">
                <a:tc>
                  <a:txBody>
                    <a:bodyPr/>
                    <a:lstStyle/>
                    <a:p>
                      <a:pPr lvl="0" rtl="0">
                        <a:spcBef>
                          <a:spcPts val="0"/>
                        </a:spcBef>
                        <a:buNone/>
                      </a:pPr>
                      <a:r>
                        <a:rPr lang="en-US"/>
                        <a:t>2</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993.4</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01025">
                <a:tc>
                  <a:txBody>
                    <a:bodyPr/>
                    <a:lstStyle/>
                    <a:p>
                      <a:pPr lvl="0" rtl="0">
                        <a:spcBef>
                          <a:spcPts val="0"/>
                        </a:spcBef>
                        <a:buNone/>
                      </a:pPr>
                      <a:r>
                        <a:rPr lang="en-US"/>
                        <a:t>2</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993.4</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68575">
                <a:tc>
                  <a:txBody>
                    <a:bodyPr/>
                    <a:lstStyle/>
                    <a:p>
                      <a:pPr lvl="0" rtl="0">
                        <a:spcBef>
                          <a:spcPts val="0"/>
                        </a:spcBef>
                        <a:buNone/>
                      </a:pPr>
                      <a:r>
                        <a:rPr lang="en-US"/>
                        <a:t>5</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dirty="0"/>
                        <a:t>107.0</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68575">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68575">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dirty="0"/>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297" name="Shape 297"/>
          <p:cNvSpPr/>
          <p:nvPr/>
        </p:nvSpPr>
        <p:spPr>
          <a:xfrm>
            <a:off x="289425" y="5109725"/>
            <a:ext cx="2211000" cy="356100"/>
          </a:xfrm>
          <a:prstGeom prst="ellipse">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8" name="Shape 298"/>
          <p:cNvSpPr/>
          <p:nvPr/>
        </p:nvSpPr>
        <p:spPr>
          <a:xfrm>
            <a:off x="372552" y="4312100"/>
            <a:ext cx="2211000" cy="717600"/>
          </a:xfrm>
          <a:prstGeom prst="ellipse">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99" name="Shape 299"/>
          <p:cNvSpPr/>
          <p:nvPr/>
        </p:nvSpPr>
        <p:spPr>
          <a:xfrm>
            <a:off x="2224450" y="4212925"/>
            <a:ext cx="3363075" cy="197825"/>
          </a:xfrm>
          <a:custGeom>
            <a:avLst/>
            <a:gdLst/>
            <a:ahLst/>
            <a:cxnLst/>
            <a:rect l="0" t="0" r="0" b="0"/>
            <a:pathLst>
              <a:path w="134523" h="7913" extrusionOk="0">
                <a:moveTo>
                  <a:pt x="0" y="7913"/>
                </a:moveTo>
                <a:cubicBezTo>
                  <a:pt x="13716" y="6594"/>
                  <a:pt x="59875" y="0"/>
                  <a:pt x="82296" y="0"/>
                </a:cubicBezTo>
                <a:cubicBezTo>
                  <a:pt x="104716" y="0"/>
                  <a:pt x="125818" y="6594"/>
                  <a:pt x="134523" y="7913"/>
                </a:cubicBezTo>
              </a:path>
            </a:pathLst>
          </a:custGeom>
          <a:noFill/>
          <a:ln w="9525" cap="flat" cmpd="sng">
            <a:solidFill>
              <a:srgbClr val="FF0000"/>
            </a:solidFill>
            <a:prstDash val="solid"/>
            <a:round/>
            <a:headEnd type="none" w="lg" len="lg"/>
            <a:tailEnd type="triangle" w="lg" len="lg"/>
          </a:ln>
        </p:spPr>
        <p:txBody>
          <a:bodyPr/>
          <a:lstStyle/>
          <a:p>
            <a:endParaRPr lang="en-US"/>
          </a:p>
        </p:txBody>
      </p:sp>
      <p:sp>
        <p:nvSpPr>
          <p:cNvPr id="300" name="Shape 300"/>
          <p:cNvSpPr/>
          <p:nvPr/>
        </p:nvSpPr>
        <p:spPr>
          <a:xfrm>
            <a:off x="2425225" y="5083350"/>
            <a:ext cx="5064350" cy="1052150"/>
          </a:xfrm>
          <a:custGeom>
            <a:avLst/>
            <a:gdLst/>
            <a:ahLst/>
            <a:cxnLst/>
            <a:rect l="0" t="0" r="0" b="0"/>
            <a:pathLst>
              <a:path w="202574" h="42086" extrusionOk="0">
                <a:moveTo>
                  <a:pt x="0" y="11079"/>
                </a:moveTo>
                <a:cubicBezTo>
                  <a:pt x="11166" y="16090"/>
                  <a:pt x="37191" y="37807"/>
                  <a:pt x="66997" y="41148"/>
                </a:cubicBezTo>
                <a:cubicBezTo>
                  <a:pt x="96802" y="44489"/>
                  <a:pt x="156238" y="37983"/>
                  <a:pt x="178835" y="31125"/>
                </a:cubicBezTo>
                <a:cubicBezTo>
                  <a:pt x="201431" y="24267"/>
                  <a:pt x="198617" y="5187"/>
                  <a:pt x="202574" y="0"/>
                </a:cubicBezTo>
              </a:path>
            </a:pathLst>
          </a:custGeom>
          <a:noFill/>
          <a:ln w="9525" cap="flat" cmpd="sng">
            <a:solidFill>
              <a:srgbClr val="FF0000"/>
            </a:solidFill>
            <a:prstDash val="solid"/>
            <a:round/>
            <a:headEnd type="none" w="lg" len="lg"/>
            <a:tailEnd type="triangle" w="lg" len="lg"/>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animBg="1"/>
      <p:bldP spid="290" grpId="0" animBg="1"/>
      <p:bldP spid="291" grpId="0" animBg="1"/>
      <p:bldP spid="295" grpId="0" animBg="1"/>
      <p:bldP spid="297" grpId="0" animBg="1"/>
      <p:bldP spid="29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Shape 577"/>
          <p:cNvSpPr txBox="1">
            <a:spLocks noGrp="1"/>
          </p:cNvSpPr>
          <p:nvPr>
            <p:ph type="title"/>
          </p:nvPr>
        </p:nvSpPr>
        <p:spPr>
          <a:xfrm>
            <a:off x="0" y="0"/>
            <a:ext cx="8686800" cy="1143000"/>
          </a:xfrm>
          <a:prstGeom prst="rect">
            <a:avLst/>
          </a:prstGeom>
        </p:spPr>
        <p:txBody>
          <a:bodyPr lIns="91425" tIns="91425" rIns="91425" bIns="91425" anchor="t" anchorCtr="0">
            <a:noAutofit/>
          </a:bodyPr>
          <a:lstStyle/>
          <a:p>
            <a:pPr lvl="0" rtl="0">
              <a:spcBef>
                <a:spcPts val="0"/>
              </a:spcBef>
              <a:buNone/>
            </a:pPr>
            <a:r>
              <a:rPr lang="en-US" sz="4000" dirty="0"/>
              <a:t>Making Better Features</a:t>
            </a:r>
          </a:p>
        </p:txBody>
      </p:sp>
      <p:sp>
        <p:nvSpPr>
          <p:cNvPr id="578" name="Shape 578"/>
          <p:cNvSpPr/>
          <p:nvPr/>
        </p:nvSpPr>
        <p:spPr>
          <a:xfrm>
            <a:off x="89100" y="1246812"/>
            <a:ext cx="4064040" cy="1700027"/>
          </a:xfrm>
          <a:prstGeom prst="cloud">
            <a:avLst/>
          </a:prstGeom>
          <a:noFill/>
          <a:ln w="9525" cap="flat" cmpd="sng">
            <a:solidFill>
              <a:srgbClr val="1F497D"/>
            </a:solidFill>
            <a:prstDash val="solid"/>
            <a:round/>
            <a:headEnd type="none" w="med" len="med"/>
            <a:tailEnd type="none" w="med" len="med"/>
          </a:ln>
        </p:spPr>
        <p:txBody>
          <a:bodyPr lIns="91425" tIns="91425" rIns="91425" bIns="91425" anchor="ctr" anchorCtr="0">
            <a:noAutofit/>
          </a:bodyPr>
          <a:lstStyle/>
          <a:p>
            <a:pPr lvl="0" algn="ctr" rtl="0">
              <a:spcBef>
                <a:spcPts val="640"/>
              </a:spcBef>
              <a:buClr>
                <a:schemeClr val="dk1"/>
              </a:buClr>
              <a:buSzPct val="45833"/>
              <a:buFont typeface="Arial"/>
              <a:buNone/>
            </a:pPr>
            <a:r>
              <a:rPr lang="en-US" sz="2400">
                <a:solidFill>
                  <a:schemeClr val="dk1"/>
                </a:solidFill>
                <a:latin typeface="Calibri"/>
                <a:ea typeface="Calibri"/>
                <a:cs typeface="Calibri"/>
                <a:sym typeface="Calibri"/>
              </a:rPr>
              <a:t>Whose wound is at risk of not healing within 3 months?</a:t>
            </a:r>
          </a:p>
        </p:txBody>
      </p:sp>
      <p:graphicFrame>
        <p:nvGraphicFramePr>
          <p:cNvPr id="579" name="Shape 579"/>
          <p:cNvGraphicFramePr/>
          <p:nvPr>
            <p:extLst>
              <p:ext uri="{D42A27DB-BD31-4B8C-83A1-F6EECF244321}">
                <p14:modId xmlns:p14="http://schemas.microsoft.com/office/powerpoint/2010/main" val="1354355184"/>
              </p:ext>
            </p:extLst>
          </p:nvPr>
        </p:nvGraphicFramePr>
        <p:xfrm>
          <a:off x="4343400" y="1118039"/>
          <a:ext cx="4686300" cy="1828800"/>
        </p:xfrm>
        <a:graphic>
          <a:graphicData uri="http://schemas.openxmlformats.org/drawingml/2006/table">
            <a:tbl>
              <a:tblPr>
                <a:noFill/>
                <a:tableStyleId>{635BAD22-BF1D-47B8-B43B-A763EC4562D3}</a:tableStyleId>
              </a:tblPr>
              <a:tblGrid>
                <a:gridCol w="805750">
                  <a:extLst>
                    <a:ext uri="{9D8B030D-6E8A-4147-A177-3AD203B41FA5}">
                      <a16:colId xmlns:a16="http://schemas.microsoft.com/office/drawing/2014/main" val="20000"/>
                    </a:ext>
                  </a:extLst>
                </a:gridCol>
                <a:gridCol w="760850">
                  <a:extLst>
                    <a:ext uri="{9D8B030D-6E8A-4147-A177-3AD203B41FA5}">
                      <a16:colId xmlns:a16="http://schemas.microsoft.com/office/drawing/2014/main" val="20001"/>
                    </a:ext>
                  </a:extLst>
                </a:gridCol>
                <a:gridCol w="772750">
                  <a:extLst>
                    <a:ext uri="{9D8B030D-6E8A-4147-A177-3AD203B41FA5}">
                      <a16:colId xmlns:a16="http://schemas.microsoft.com/office/drawing/2014/main" val="20002"/>
                    </a:ext>
                  </a:extLst>
                </a:gridCol>
                <a:gridCol w="511575">
                  <a:extLst>
                    <a:ext uri="{9D8B030D-6E8A-4147-A177-3AD203B41FA5}">
                      <a16:colId xmlns:a16="http://schemas.microsoft.com/office/drawing/2014/main" val="20003"/>
                    </a:ext>
                  </a:extLst>
                </a:gridCol>
                <a:gridCol w="529400">
                  <a:extLst>
                    <a:ext uri="{9D8B030D-6E8A-4147-A177-3AD203B41FA5}">
                      <a16:colId xmlns:a16="http://schemas.microsoft.com/office/drawing/2014/main" val="20004"/>
                    </a:ext>
                  </a:extLst>
                </a:gridCol>
                <a:gridCol w="923125">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218079">
                <a:tc>
                  <a:txBody>
                    <a:bodyPr/>
                    <a:lstStyle/>
                    <a:p>
                      <a:pPr lvl="0" algn="ctr" rtl="0">
                        <a:spcBef>
                          <a:spcPts val="0"/>
                        </a:spcBef>
                        <a:buNone/>
                      </a:pPr>
                      <a:r>
                        <a:rPr lang="en-US" b="1" i="1" dirty="0"/>
                        <a:t>patient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a:t>size 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a:solidFill>
                            <a:schemeClr val="dk1"/>
                          </a:solidFill>
                        </a:rPr>
                        <a:t>size 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a:t>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a:t>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a:t>healed?</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a: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18079">
                <a:tc>
                  <a:txBody>
                    <a:bodyPr/>
                    <a:lstStyle/>
                    <a:p>
                      <a:pPr lvl="0" algn="ctr" rtl="0">
                        <a:spcBef>
                          <a:spcPts val="0"/>
                        </a:spcBef>
                        <a:buNone/>
                      </a:pPr>
                      <a:r>
                        <a:rPr lang="en-US"/>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9</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9</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31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18079">
                <a:tc>
                  <a:txBody>
                    <a:bodyPr/>
                    <a:lstStyle/>
                    <a:p>
                      <a:pPr lvl="0" algn="ctr" rtl="0">
                        <a:spcBef>
                          <a:spcPts val="0"/>
                        </a:spcBef>
                        <a:buNone/>
                      </a:pPr>
                      <a:r>
                        <a:rPr lang="en-US"/>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5</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89</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18079">
                <a:tc>
                  <a:txBody>
                    <a:bodyPr/>
                    <a:lstStyle/>
                    <a:p>
                      <a:pPr lvl="0" algn="ctr" rtl="0">
                        <a:spcBef>
                          <a:spcPts val="0"/>
                        </a:spcBef>
                        <a:buNone/>
                      </a:pPr>
                      <a:r>
                        <a:rPr lang="en-US"/>
                        <a:t>3</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3</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18079">
                <a:tc>
                  <a:txBody>
                    <a:bodyPr/>
                    <a:lstStyle/>
                    <a:p>
                      <a:pPr lvl="0" algn="ctr" rtl="0">
                        <a:spcBef>
                          <a:spcPts val="0"/>
                        </a:spcBef>
                        <a:buNone/>
                      </a:pPr>
                      <a:r>
                        <a:rPr lang="en-US"/>
                        <a:t>4</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16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18079">
                <a:tc>
                  <a:txBody>
                    <a:bodyPr/>
                    <a:lstStyle/>
                    <a:p>
                      <a:pPr lvl="0" algn="ctr" rtl="0">
                        <a:spcBef>
                          <a:spcPts val="0"/>
                        </a:spcBef>
                        <a:buNone/>
                      </a:pPr>
                      <a:r>
                        <a:rPr lang="en-US" dirty="0"/>
                        <a:t>5</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7</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56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580" name="Shape 580"/>
          <p:cNvSpPr txBox="1"/>
          <p:nvPr/>
        </p:nvSpPr>
        <p:spPr>
          <a:xfrm>
            <a:off x="458906" y="3226034"/>
            <a:ext cx="8570794" cy="624000"/>
          </a:xfrm>
          <a:prstGeom prst="rect">
            <a:avLst/>
          </a:prstGeom>
          <a:solidFill>
            <a:schemeClr val="bg1">
              <a:lumMod val="95000"/>
            </a:schemeClr>
          </a:solidFill>
          <a:ln>
            <a:noFill/>
          </a:ln>
        </p:spPr>
        <p:txBody>
          <a:bodyPr lIns="91425" tIns="91425" rIns="91425" bIns="91425" anchor="ctr" anchorCtr="0">
            <a:noAutofit/>
          </a:bodyPr>
          <a:lstStyle/>
          <a:p>
            <a:pPr lvl="0" rtl="0">
              <a:spcBef>
                <a:spcPts val="0"/>
              </a:spcBef>
              <a:buNone/>
            </a:pPr>
            <a:r>
              <a:rPr lang="en-US" sz="1800" b="1" dirty="0">
                <a:solidFill>
                  <a:schemeClr val="dk1"/>
                </a:solidFill>
                <a:latin typeface="Courier New"/>
                <a:ea typeface="Courier New"/>
                <a:cs typeface="Courier New"/>
                <a:sym typeface="Courier New"/>
              </a:rPr>
              <a:t>diagnoses %&gt;% mutate(</a:t>
            </a:r>
            <a:r>
              <a:rPr lang="en-US" sz="1800" b="1" dirty="0" err="1">
                <a:solidFill>
                  <a:schemeClr val="dk1"/>
                </a:solidFill>
                <a:latin typeface="Courier New"/>
                <a:ea typeface="Courier New"/>
                <a:cs typeface="Courier New"/>
                <a:sym typeface="Courier New"/>
              </a:rPr>
              <a:t>growth_rate</a:t>
            </a:r>
            <a:r>
              <a:rPr lang="en-US" sz="1800" b="1" dirty="0">
                <a:solidFill>
                  <a:schemeClr val="dk1"/>
                </a:solidFill>
                <a:latin typeface="Courier New"/>
                <a:ea typeface="Courier New"/>
                <a:cs typeface="Courier New"/>
                <a:sym typeface="Courier New"/>
              </a:rPr>
              <a:t> = (size_t2-size_t1)/(t2-t1))</a:t>
            </a:r>
          </a:p>
        </p:txBody>
      </p:sp>
      <p:graphicFrame>
        <p:nvGraphicFramePr>
          <p:cNvPr id="581" name="Shape 581"/>
          <p:cNvGraphicFramePr/>
          <p:nvPr>
            <p:extLst>
              <p:ext uri="{D42A27DB-BD31-4B8C-83A1-F6EECF244321}">
                <p14:modId xmlns:p14="http://schemas.microsoft.com/office/powerpoint/2010/main" val="246291429"/>
              </p:ext>
            </p:extLst>
          </p:nvPr>
        </p:nvGraphicFramePr>
        <p:xfrm>
          <a:off x="304800" y="4319438"/>
          <a:ext cx="5230000" cy="2042160"/>
        </p:xfrm>
        <a:graphic>
          <a:graphicData uri="http://schemas.openxmlformats.org/drawingml/2006/table">
            <a:tbl>
              <a:tblPr>
                <a:noFill/>
                <a:tableStyleId>{635BAD22-BF1D-47B8-B43B-A763EC4562D3}</a:tableStyleId>
              </a:tblPr>
              <a:tblGrid>
                <a:gridCol w="723975">
                  <a:extLst>
                    <a:ext uri="{9D8B030D-6E8A-4147-A177-3AD203B41FA5}">
                      <a16:colId xmlns:a16="http://schemas.microsoft.com/office/drawing/2014/main" val="20000"/>
                    </a:ext>
                  </a:extLst>
                </a:gridCol>
                <a:gridCol w="683625">
                  <a:extLst>
                    <a:ext uri="{9D8B030D-6E8A-4147-A177-3AD203B41FA5}">
                      <a16:colId xmlns:a16="http://schemas.microsoft.com/office/drawing/2014/main" val="20001"/>
                    </a:ext>
                  </a:extLst>
                </a:gridCol>
                <a:gridCol w="694325">
                  <a:extLst>
                    <a:ext uri="{9D8B030D-6E8A-4147-A177-3AD203B41FA5}">
                      <a16:colId xmlns:a16="http://schemas.microsoft.com/office/drawing/2014/main" val="20002"/>
                    </a:ext>
                  </a:extLst>
                </a:gridCol>
                <a:gridCol w="459650">
                  <a:extLst>
                    <a:ext uri="{9D8B030D-6E8A-4147-A177-3AD203B41FA5}">
                      <a16:colId xmlns:a16="http://schemas.microsoft.com/office/drawing/2014/main" val="20003"/>
                    </a:ext>
                  </a:extLst>
                </a:gridCol>
                <a:gridCol w="475675">
                  <a:extLst>
                    <a:ext uri="{9D8B030D-6E8A-4147-A177-3AD203B41FA5}">
                      <a16:colId xmlns:a16="http://schemas.microsoft.com/office/drawing/2014/main" val="20004"/>
                    </a:ext>
                  </a:extLst>
                </a:gridCol>
                <a:gridCol w="867825">
                  <a:extLst>
                    <a:ext uri="{9D8B030D-6E8A-4147-A177-3AD203B41FA5}">
                      <a16:colId xmlns:a16="http://schemas.microsoft.com/office/drawing/2014/main" val="20005"/>
                    </a:ext>
                  </a:extLst>
                </a:gridCol>
                <a:gridCol w="882875">
                  <a:extLst>
                    <a:ext uri="{9D8B030D-6E8A-4147-A177-3AD203B41FA5}">
                      <a16:colId xmlns:a16="http://schemas.microsoft.com/office/drawing/2014/main" val="20006"/>
                    </a:ext>
                  </a:extLst>
                </a:gridCol>
                <a:gridCol w="442050">
                  <a:extLst>
                    <a:ext uri="{9D8B030D-6E8A-4147-A177-3AD203B41FA5}">
                      <a16:colId xmlns:a16="http://schemas.microsoft.com/office/drawing/2014/main" val="20007"/>
                    </a:ext>
                  </a:extLst>
                </a:gridCol>
              </a:tblGrid>
              <a:tr h="323213">
                <a:tc>
                  <a:txBody>
                    <a:bodyPr/>
                    <a:lstStyle/>
                    <a:p>
                      <a:pPr lvl="0" algn="ctr" rtl="0">
                        <a:spcBef>
                          <a:spcPts val="0"/>
                        </a:spcBef>
                        <a:buNone/>
                      </a:pPr>
                      <a:r>
                        <a:rPr lang="en-US" b="1" i="1"/>
                        <a:t>patient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a:t>size 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a:solidFill>
                            <a:schemeClr val="dk1"/>
                          </a:solidFill>
                        </a:rPr>
                        <a:t>size 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a:t>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a:t>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a:t>growth rate</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algn="ctr" rtl="0">
                        <a:spcBef>
                          <a:spcPts val="0"/>
                        </a:spcBef>
                        <a:buNone/>
                      </a:pPr>
                      <a:r>
                        <a:rPr lang="en-US" b="1" i="1"/>
                        <a:t>healed?</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2E9"/>
                    </a:solidFill>
                  </a:tcPr>
                </a:tc>
                <a:tc>
                  <a:txBody>
                    <a:bodyPr/>
                    <a:lstStyle/>
                    <a:p>
                      <a:pPr lvl="0" algn="ctr" rtl="0">
                        <a:spcBef>
                          <a:spcPts val="0"/>
                        </a:spcBef>
                        <a:buNone/>
                      </a:pPr>
                      <a:r>
                        <a:rPr lang="en-US" b="1" i="1"/>
                        <a: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90125">
                <a:tc>
                  <a:txBody>
                    <a:bodyPr/>
                    <a:lstStyle/>
                    <a:p>
                      <a:pPr lvl="0" algn="ctr" rtl="0">
                        <a:spcBef>
                          <a:spcPts val="0"/>
                        </a:spcBef>
                        <a:buNone/>
                      </a:pPr>
                      <a:r>
                        <a:rPr lang="en-US"/>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9</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9</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3</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algn="ctr" rtl="0">
                        <a:spcBef>
                          <a:spcPts val="0"/>
                        </a:spcBef>
                        <a:buNone/>
                      </a:pPr>
                      <a:r>
                        <a:rPr lang="en-US"/>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2E9"/>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90125">
                <a:tc>
                  <a:txBody>
                    <a:bodyPr/>
                    <a:lstStyle/>
                    <a:p>
                      <a:pPr lvl="0" algn="ctr" rtl="0">
                        <a:spcBef>
                          <a:spcPts val="0"/>
                        </a:spcBef>
                        <a:buNone/>
                      </a:pPr>
                      <a:r>
                        <a:rPr lang="en-US"/>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5</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9</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-0.33</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algn="ctr" rtl="0">
                        <a:spcBef>
                          <a:spcPts val="0"/>
                        </a:spcBef>
                        <a:buNone/>
                      </a:pPr>
                      <a:r>
                        <a:rPr lang="en-US"/>
                        <a:t>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2E9"/>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90125">
                <a:tc>
                  <a:txBody>
                    <a:bodyPr/>
                    <a:lstStyle/>
                    <a:p>
                      <a:pPr lvl="0" algn="ctr" rtl="0">
                        <a:spcBef>
                          <a:spcPts val="0"/>
                        </a:spcBef>
                        <a:buNone/>
                      </a:pPr>
                      <a:r>
                        <a:rPr lang="en-US"/>
                        <a:t>3</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3</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0.5</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algn="ctr" rtl="0">
                        <a:spcBef>
                          <a:spcPts val="0"/>
                        </a:spcBef>
                        <a:buNone/>
                      </a:pPr>
                      <a:r>
                        <a:rPr lang="en-US"/>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2E9"/>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90125">
                <a:tc>
                  <a:txBody>
                    <a:bodyPr/>
                    <a:lstStyle/>
                    <a:p>
                      <a:pPr lvl="0" algn="ctr" rtl="0">
                        <a:spcBef>
                          <a:spcPts val="0"/>
                        </a:spcBef>
                        <a:buNone/>
                      </a:pPr>
                      <a:r>
                        <a:rPr lang="en-US"/>
                        <a:t>4</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15</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-0.33</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algn="ctr" rtl="0">
                        <a:spcBef>
                          <a:spcPts val="0"/>
                        </a:spcBef>
                        <a:buNone/>
                      </a:pPr>
                      <a:r>
                        <a:rPr lang="en-US"/>
                        <a:t>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2E9"/>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90125">
                <a:tc>
                  <a:txBody>
                    <a:bodyPr/>
                    <a:lstStyle/>
                    <a:p>
                      <a:pPr lvl="0" algn="ctr" rtl="0">
                        <a:spcBef>
                          <a:spcPts val="0"/>
                        </a:spcBef>
                        <a:buNone/>
                      </a:pPr>
                      <a:r>
                        <a:rPr lang="en-US"/>
                        <a:t>5</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7</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algn="ctr" rtl="0">
                        <a:spcBef>
                          <a:spcPts val="0"/>
                        </a:spcBef>
                        <a:buNone/>
                      </a:pPr>
                      <a:r>
                        <a:rPr lang="en-US"/>
                        <a:t>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2E9"/>
                    </a:solidFill>
                  </a:tcPr>
                </a:tc>
                <a:tc>
                  <a:txBody>
                    <a:bodyPr/>
                    <a:lstStyle/>
                    <a:p>
                      <a:pPr lvl="0" algn="ctr" rtl="0">
                        <a:spcBef>
                          <a:spcPts val="0"/>
                        </a:spcBef>
                        <a:buNone/>
                      </a:pPr>
                      <a:endParaRPr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582" name="Shape 582"/>
          <p:cNvSpPr txBox="1"/>
          <p:nvPr/>
        </p:nvSpPr>
        <p:spPr>
          <a:xfrm>
            <a:off x="5665429" y="4500705"/>
            <a:ext cx="3599400" cy="1679625"/>
          </a:xfrm>
          <a:prstGeom prst="rect">
            <a:avLst/>
          </a:prstGeom>
          <a:noFill/>
          <a:ln>
            <a:noFill/>
          </a:ln>
        </p:spPr>
        <p:txBody>
          <a:bodyPr lIns="91425" tIns="91425" rIns="91425" bIns="91425" anchor="t" anchorCtr="0">
            <a:noAutofit/>
          </a:bodyPr>
          <a:lstStyle/>
          <a:p>
            <a:pPr lvl="0" rtl="0">
              <a:spcBef>
                <a:spcPts val="640"/>
              </a:spcBef>
              <a:buNone/>
            </a:pPr>
            <a:r>
              <a:rPr lang="en-US" sz="2000" dirty="0">
                <a:latin typeface="Calibri"/>
                <a:ea typeface="Calibri"/>
                <a:cs typeface="Calibri"/>
                <a:sym typeface="Calibri"/>
              </a:rPr>
              <a:t>Intuition and knowledge (e.g. a wound that is healing will likely continue to do so) can be leveraged by appropriate features.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 grpId="0" animBg="1"/>
      <p:bldP spid="58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Shape 537"/>
          <p:cNvSpPr txBox="1">
            <a:spLocks noGrp="1"/>
          </p:cNvSpPr>
          <p:nvPr>
            <p:ph type="title"/>
          </p:nvPr>
        </p:nvSpPr>
        <p:spPr>
          <a:xfrm>
            <a:off x="0" y="0"/>
            <a:ext cx="8686800" cy="1143000"/>
          </a:xfrm>
          <a:prstGeom prst="rect">
            <a:avLst/>
          </a:prstGeom>
        </p:spPr>
        <p:txBody>
          <a:bodyPr lIns="91425" tIns="91425" rIns="91425" bIns="91425" anchor="t" anchorCtr="0">
            <a:noAutofit/>
          </a:bodyPr>
          <a:lstStyle/>
          <a:p>
            <a:pPr lvl="0">
              <a:spcBef>
                <a:spcPts val="0"/>
              </a:spcBef>
              <a:buNone/>
            </a:pPr>
            <a:r>
              <a:rPr lang="en-US" dirty="0"/>
              <a:t>Feature construction</a:t>
            </a:r>
          </a:p>
        </p:txBody>
      </p:sp>
      <p:sp>
        <p:nvSpPr>
          <p:cNvPr id="538" name="Shape 538"/>
          <p:cNvSpPr/>
          <p:nvPr/>
        </p:nvSpPr>
        <p:spPr>
          <a:xfrm>
            <a:off x="2673923" y="2792952"/>
            <a:ext cx="2283000" cy="3444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9" name="Shape 539"/>
          <p:cNvSpPr/>
          <p:nvPr/>
        </p:nvSpPr>
        <p:spPr>
          <a:xfrm>
            <a:off x="1107425" y="1817086"/>
            <a:ext cx="1515300" cy="22386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2400"/>
              <a:t>original dataset</a:t>
            </a:r>
          </a:p>
        </p:txBody>
      </p:sp>
      <p:sp>
        <p:nvSpPr>
          <p:cNvPr id="540" name="Shape 540"/>
          <p:cNvSpPr/>
          <p:nvPr/>
        </p:nvSpPr>
        <p:spPr>
          <a:xfrm>
            <a:off x="2979836" y="2258272"/>
            <a:ext cx="1607700" cy="13563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dirty="0"/>
              <a:t>feature- construction algorithm</a:t>
            </a:r>
          </a:p>
        </p:txBody>
      </p:sp>
      <p:sp>
        <p:nvSpPr>
          <p:cNvPr id="541" name="Shape 541"/>
          <p:cNvSpPr/>
          <p:nvPr/>
        </p:nvSpPr>
        <p:spPr>
          <a:xfrm>
            <a:off x="5051418" y="1817086"/>
            <a:ext cx="211500" cy="2238600"/>
          </a:xfrm>
          <a:prstGeom prst="rect">
            <a:avLst/>
          </a:prstGeom>
          <a:solidFill>
            <a:srgbClr val="E6B8A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2400"/>
          </a:p>
        </p:txBody>
      </p:sp>
      <p:sp>
        <p:nvSpPr>
          <p:cNvPr id="542" name="Shape 542"/>
          <p:cNvSpPr txBox="1">
            <a:spLocks noGrp="1"/>
          </p:cNvSpPr>
          <p:nvPr>
            <p:ph type="body" idx="1"/>
          </p:nvPr>
        </p:nvSpPr>
        <p:spPr>
          <a:xfrm>
            <a:off x="4409630" y="1258071"/>
            <a:ext cx="1751887" cy="445981"/>
          </a:xfrm>
          <a:prstGeom prst="rect">
            <a:avLst/>
          </a:prstGeom>
        </p:spPr>
        <p:txBody>
          <a:bodyPr lIns="91425" tIns="91425" rIns="91425" bIns="91425" anchor="t" anchorCtr="0">
            <a:noAutofit/>
          </a:bodyPr>
          <a:lstStyle/>
          <a:p>
            <a:pPr marL="0" lvl="0" indent="0" rtl="0">
              <a:spcBef>
                <a:spcPts val="0"/>
              </a:spcBef>
              <a:buNone/>
            </a:pPr>
            <a:r>
              <a:rPr lang="en-US" sz="2400"/>
              <a:t>New feature</a:t>
            </a:r>
            <a:endParaRPr lang="en-US" sz="2400" dirty="0"/>
          </a:p>
        </p:txBody>
      </p:sp>
      <p:sp>
        <p:nvSpPr>
          <p:cNvPr id="543" name="Shape 543"/>
          <p:cNvSpPr/>
          <p:nvPr/>
        </p:nvSpPr>
        <p:spPr>
          <a:xfrm>
            <a:off x="6404370" y="1845820"/>
            <a:ext cx="1515300" cy="22386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2400"/>
              <a:t>new dataset</a:t>
            </a:r>
          </a:p>
        </p:txBody>
      </p:sp>
      <p:sp>
        <p:nvSpPr>
          <p:cNvPr id="544" name="Shape 544"/>
          <p:cNvSpPr/>
          <p:nvPr/>
        </p:nvSpPr>
        <p:spPr>
          <a:xfrm>
            <a:off x="7825085" y="1845820"/>
            <a:ext cx="211500" cy="2238600"/>
          </a:xfrm>
          <a:prstGeom prst="rect">
            <a:avLst/>
          </a:prstGeom>
          <a:solidFill>
            <a:srgbClr val="E6B8A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2400"/>
          </a:p>
        </p:txBody>
      </p:sp>
      <p:sp>
        <p:nvSpPr>
          <p:cNvPr id="545" name="Shape 545"/>
          <p:cNvSpPr/>
          <p:nvPr/>
        </p:nvSpPr>
        <p:spPr>
          <a:xfrm rot="10800000" flipH="1">
            <a:off x="1786983" y="4003228"/>
            <a:ext cx="5432400" cy="531000"/>
          </a:xfrm>
          <a:prstGeom prst="uturnArrow">
            <a:avLst>
              <a:gd name="adj1" fmla="val 22851"/>
              <a:gd name="adj2" fmla="val 25000"/>
              <a:gd name="adj3" fmla="val 25000"/>
              <a:gd name="adj4" fmla="val 43750"/>
              <a:gd name="adj5" fmla="val 7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6" name="Shape 546"/>
          <p:cNvSpPr/>
          <p:nvPr/>
        </p:nvSpPr>
        <p:spPr>
          <a:xfrm>
            <a:off x="5391167" y="2792952"/>
            <a:ext cx="925200" cy="3444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7" name="Shape 547"/>
          <p:cNvSpPr txBox="1"/>
          <p:nvPr/>
        </p:nvSpPr>
        <p:spPr>
          <a:xfrm>
            <a:off x="11875" y="4890551"/>
            <a:ext cx="9144000" cy="1645358"/>
          </a:xfrm>
          <a:prstGeom prst="rect">
            <a:avLst/>
          </a:prstGeom>
          <a:noFill/>
          <a:ln>
            <a:noFill/>
          </a:ln>
        </p:spPr>
        <p:txBody>
          <a:bodyPr lIns="91425" tIns="91425" rIns="91425" bIns="91425" anchor="t" anchorCtr="0">
            <a:noAutofit/>
          </a:bodyPr>
          <a:lstStyle/>
          <a:p>
            <a:pPr marL="419100" lvl="0" indent="-342900" rtl="0">
              <a:spcBef>
                <a:spcPts val="0"/>
              </a:spcBef>
              <a:buSzPct val="100000"/>
              <a:buFont typeface="Arial" charset="0"/>
              <a:buChar char="•"/>
            </a:pPr>
            <a:r>
              <a:rPr lang="en-US" sz="2400" dirty="0">
                <a:latin typeface="Calibri" charset="0"/>
                <a:ea typeface="Calibri" charset="0"/>
                <a:cs typeface="Calibri" charset="0"/>
              </a:rPr>
              <a:t>Constructed features are transformations of the original features</a:t>
            </a:r>
          </a:p>
          <a:p>
            <a:pPr marL="419100" lvl="0" indent="-342900" rtl="0">
              <a:spcBef>
                <a:spcPts val="0"/>
              </a:spcBef>
              <a:buSzPct val="100000"/>
              <a:buFont typeface="Arial" charset="0"/>
              <a:buChar char="•"/>
            </a:pPr>
            <a:r>
              <a:rPr lang="en-US" sz="2400" dirty="0">
                <a:latin typeface="Calibri" charset="0"/>
                <a:ea typeface="Calibri" charset="0"/>
                <a:cs typeface="Calibri" charset="0"/>
              </a:rPr>
              <a:t>Simple models with well-engineered features can do better than fancy models with raw features (true in general, but especially with clinical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dirty="0"/>
              <a:t>General advice for feature engineering</a:t>
            </a:r>
          </a:p>
        </p:txBody>
      </p:sp>
      <p:sp>
        <p:nvSpPr>
          <p:cNvPr id="3" name="Text Placeholder 2"/>
          <p:cNvSpPr>
            <a:spLocks noGrp="1"/>
          </p:cNvSpPr>
          <p:nvPr>
            <p:ph type="body" idx="1"/>
          </p:nvPr>
        </p:nvSpPr>
        <p:spPr>
          <a:xfrm>
            <a:off x="457200" y="1490598"/>
            <a:ext cx="8229600" cy="4803198"/>
          </a:xfrm>
        </p:spPr>
        <p:txBody>
          <a:bodyPr>
            <a:normAutofit fontScale="92500" lnSpcReduction="10000"/>
          </a:bodyPr>
          <a:lstStyle/>
          <a:p>
            <a:pPr marL="577850" indent="-374650"/>
            <a:r>
              <a:rPr lang="en-US" dirty="0"/>
              <a:t>Think about what features would be important but aren’t directly measured</a:t>
            </a:r>
          </a:p>
          <a:p>
            <a:pPr marL="577850" indent="-374650"/>
            <a:r>
              <a:rPr lang="en-US" dirty="0"/>
              <a:t>Take advantage of pre-validated scores</a:t>
            </a:r>
          </a:p>
          <a:p>
            <a:pPr marL="577850" indent="-374650"/>
            <a:r>
              <a:rPr lang="en-US" dirty="0"/>
              <a:t>Think about: counts, diffs, first derivatives, and ratios</a:t>
            </a:r>
          </a:p>
          <a:p>
            <a:pPr marL="577850" indent="-374650"/>
            <a:r>
              <a:rPr lang="en-US" dirty="0"/>
              <a:t>Use a shotgun approach to create potentially useful features</a:t>
            </a:r>
          </a:p>
          <a:p>
            <a:pPr marL="577850" indent="-374650"/>
            <a:r>
              <a:rPr lang="en-US" b="1" dirty="0"/>
              <a:t>Informative metadata</a:t>
            </a:r>
            <a:r>
              <a:rPr lang="en-US" dirty="0"/>
              <a:t>: even the presence or absence of a measurement, or note, or visit could be informative</a:t>
            </a:r>
          </a:p>
        </p:txBody>
      </p:sp>
    </p:spTree>
    <p:extLst>
      <p:ext uri="{BB962C8B-B14F-4D97-AF65-F5344CB8AC3E}">
        <p14:creationId xmlns:p14="http://schemas.microsoft.com/office/powerpoint/2010/main" val="1509949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a:xfrm>
            <a:off x="0" y="0"/>
            <a:ext cx="9144000" cy="1143000"/>
          </a:xfrm>
          <a:prstGeom prst="rect">
            <a:avLst/>
          </a:prstGeom>
          <a:solidFill>
            <a:schemeClr val="accent6">
              <a:lumMod val="20000"/>
              <a:lumOff val="80000"/>
            </a:schemeClr>
          </a:solidFill>
        </p:spPr>
        <p:txBody>
          <a:bodyPr lIns="91425" tIns="91425" rIns="91425" bIns="91425" anchor="t" anchorCtr="0">
            <a:noAutofit/>
          </a:bodyPr>
          <a:lstStyle/>
          <a:p>
            <a:pPr lvl="0">
              <a:spcBef>
                <a:spcPts val="0"/>
              </a:spcBef>
              <a:buNone/>
            </a:pPr>
            <a:r>
              <a:rPr lang="en-US" b="1" dirty="0"/>
              <a:t>5-Missing data</a:t>
            </a:r>
          </a:p>
        </p:txBody>
      </p:sp>
      <p:graphicFrame>
        <p:nvGraphicFramePr>
          <p:cNvPr id="456" name="Shape 456"/>
          <p:cNvGraphicFramePr/>
          <p:nvPr>
            <p:extLst>
              <p:ext uri="{D42A27DB-BD31-4B8C-83A1-F6EECF244321}">
                <p14:modId xmlns:p14="http://schemas.microsoft.com/office/powerpoint/2010/main" val="1828208144"/>
              </p:ext>
            </p:extLst>
          </p:nvPr>
        </p:nvGraphicFramePr>
        <p:xfrm>
          <a:off x="1123589" y="1731818"/>
          <a:ext cx="6605875" cy="2133600"/>
        </p:xfrm>
        <a:graphic>
          <a:graphicData uri="http://schemas.openxmlformats.org/drawingml/2006/table">
            <a:tbl>
              <a:tblPr>
                <a:noFill/>
                <a:tableStyleId>{635BAD22-BF1D-47B8-B43B-A763EC4562D3}</a:tableStyleId>
              </a:tblPr>
              <a:tblGrid>
                <a:gridCol w="815525">
                  <a:extLst>
                    <a:ext uri="{9D8B030D-6E8A-4147-A177-3AD203B41FA5}">
                      <a16:colId xmlns:a16="http://schemas.microsoft.com/office/drawing/2014/main" val="20000"/>
                    </a:ext>
                  </a:extLst>
                </a:gridCol>
                <a:gridCol w="988950">
                  <a:extLst>
                    <a:ext uri="{9D8B030D-6E8A-4147-A177-3AD203B41FA5}">
                      <a16:colId xmlns:a16="http://schemas.microsoft.com/office/drawing/2014/main" val="20001"/>
                    </a:ext>
                  </a:extLst>
                </a:gridCol>
                <a:gridCol w="935450">
                  <a:extLst>
                    <a:ext uri="{9D8B030D-6E8A-4147-A177-3AD203B41FA5}">
                      <a16:colId xmlns:a16="http://schemas.microsoft.com/office/drawing/2014/main" val="20002"/>
                    </a:ext>
                  </a:extLst>
                </a:gridCol>
                <a:gridCol w="1029575">
                  <a:extLst>
                    <a:ext uri="{9D8B030D-6E8A-4147-A177-3AD203B41FA5}">
                      <a16:colId xmlns:a16="http://schemas.microsoft.com/office/drawing/2014/main" val="20003"/>
                    </a:ext>
                  </a:extLst>
                </a:gridCol>
                <a:gridCol w="598950">
                  <a:extLst>
                    <a:ext uri="{9D8B030D-6E8A-4147-A177-3AD203B41FA5}">
                      <a16:colId xmlns:a16="http://schemas.microsoft.com/office/drawing/2014/main" val="20004"/>
                    </a:ext>
                  </a:extLst>
                </a:gridCol>
                <a:gridCol w="561950">
                  <a:extLst>
                    <a:ext uri="{9D8B030D-6E8A-4147-A177-3AD203B41FA5}">
                      <a16:colId xmlns:a16="http://schemas.microsoft.com/office/drawing/2014/main" val="20005"/>
                    </a:ext>
                  </a:extLst>
                </a:gridCol>
                <a:gridCol w="1292625">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tblGrid>
              <a:tr h="263236">
                <a:tc>
                  <a:txBody>
                    <a:bodyPr/>
                    <a:lstStyle/>
                    <a:p>
                      <a:pPr lvl="0" algn="ctr" rtl="0">
                        <a:spcBef>
                          <a:spcPts val="0"/>
                        </a:spcBef>
                        <a:buNone/>
                      </a:pPr>
                      <a:r>
                        <a:rPr lang="en-US" b="1" i="1"/>
                        <a:t>patient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a:t>dx_</a:t>
                      </a:r>
                      <a:r>
                        <a:rPr lang="en-US" i="1">
                          <a:solidFill>
                            <a:schemeClr val="dk1"/>
                          </a:solidFill>
                        </a:rPr>
                        <a:t>993.4</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a:solidFill>
                            <a:schemeClr val="dk1"/>
                          </a:solidFill>
                        </a:rPr>
                        <a:t>dx_</a:t>
                      </a:r>
                      <a:r>
                        <a:rPr lang="en-US" i="1">
                          <a:solidFill>
                            <a:schemeClr val="dk1"/>
                          </a:solidFill>
                        </a:rPr>
                        <a:t>23.6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a:solidFill>
                            <a:schemeClr val="dk1"/>
                          </a:solidFill>
                        </a:rPr>
                        <a:t>dx_</a:t>
                      </a:r>
                      <a:r>
                        <a:rPr lang="en-US" i="1">
                          <a:solidFill>
                            <a:schemeClr val="dk1"/>
                          </a:solidFill>
                        </a:rPr>
                        <a:t>107.0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a:t>age</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a:t>sex</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dirty="0"/>
                        <a:t>blood sugar</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a: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63236">
                <a:tc>
                  <a:txBody>
                    <a:bodyPr/>
                    <a:lstStyle/>
                    <a:p>
                      <a:pPr lvl="0" algn="ctr" rtl="0">
                        <a:spcBef>
                          <a:spcPts val="0"/>
                        </a:spcBef>
                        <a:buNone/>
                      </a:pPr>
                      <a:r>
                        <a:rPr lang="en-US"/>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CCCCC"/>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CCCCC"/>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CCCCC"/>
                    </a:solidFill>
                  </a:tcPr>
                </a:tc>
                <a:tc>
                  <a:txBody>
                    <a:bodyPr/>
                    <a:lstStyle/>
                    <a:p>
                      <a:pPr lvl="0" algn="ctr" rtl="0">
                        <a:spcBef>
                          <a:spcPts val="0"/>
                        </a:spcBef>
                        <a:buNone/>
                      </a:pPr>
                      <a:r>
                        <a:rPr lang="en-US"/>
                        <a:t>31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NA</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CCCCC"/>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63236">
                <a:tc>
                  <a:txBody>
                    <a:bodyPr/>
                    <a:lstStyle/>
                    <a:p>
                      <a:pPr lvl="0" algn="ctr" rtl="0">
                        <a:spcBef>
                          <a:spcPts val="0"/>
                        </a:spcBef>
                        <a:buNone/>
                      </a:pPr>
                      <a:r>
                        <a:rPr lang="en-US"/>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CCCCC"/>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CCCCC"/>
                    </a:solidFill>
                  </a:tcPr>
                </a:tc>
                <a:tc>
                  <a:txBody>
                    <a:bodyPr/>
                    <a:lstStyle/>
                    <a:p>
                      <a:pPr lvl="0" algn="ctr" rtl="0">
                        <a:spcBef>
                          <a:spcPts val="0"/>
                        </a:spcBef>
                        <a:buNone/>
                      </a:pPr>
                      <a:r>
                        <a:rPr lang="en-US"/>
                        <a:t>89</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NA</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CCCCC"/>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63236">
                <a:tc>
                  <a:txBody>
                    <a:bodyPr/>
                    <a:lstStyle/>
                    <a:p>
                      <a:pPr lvl="0" algn="ctr" rtl="0">
                        <a:spcBef>
                          <a:spcPts val="0"/>
                        </a:spcBef>
                        <a:buNone/>
                      </a:pPr>
                      <a:r>
                        <a:rPr lang="en-US"/>
                        <a:t>3</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CCCCC"/>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CCCCC"/>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CCCCC"/>
                    </a:solidFill>
                  </a:tcPr>
                </a:tc>
                <a:tc>
                  <a:txBody>
                    <a:bodyPr/>
                    <a:lstStyle/>
                    <a:p>
                      <a:pPr lvl="0" algn="ctr" rtl="0">
                        <a:spcBef>
                          <a:spcPts val="0"/>
                        </a:spcBef>
                        <a:buNone/>
                      </a:pPr>
                      <a:r>
                        <a:rPr lang="en-US"/>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M</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NA</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CCCCC"/>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63236">
                <a:tc>
                  <a:txBody>
                    <a:bodyPr/>
                    <a:lstStyle/>
                    <a:p>
                      <a:pPr lvl="0" algn="ctr" rtl="0">
                        <a:spcBef>
                          <a:spcPts val="0"/>
                        </a:spcBef>
                        <a:buNone/>
                      </a:pPr>
                      <a:r>
                        <a:rPr lang="en-US"/>
                        <a:t>4</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CCCCC"/>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CCCCC"/>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CCCCC"/>
                    </a:solidFill>
                  </a:tcPr>
                </a:tc>
                <a:tc>
                  <a:txBody>
                    <a:bodyPr/>
                    <a:lstStyle/>
                    <a:p>
                      <a:pPr lvl="0" algn="ctr" rtl="0">
                        <a:spcBef>
                          <a:spcPts val="0"/>
                        </a:spcBef>
                        <a:buNone/>
                      </a:pPr>
                      <a:r>
                        <a:rPr lang="en-US"/>
                        <a:t>12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NA</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CCCCC"/>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63236">
                <a:tc>
                  <a:txBody>
                    <a:bodyPr/>
                    <a:lstStyle/>
                    <a:p>
                      <a:pPr lvl="0" algn="ctr" rtl="0">
                        <a:spcBef>
                          <a:spcPts val="0"/>
                        </a:spcBef>
                        <a:buNone/>
                      </a:pPr>
                      <a:r>
                        <a:rPr lang="en-US"/>
                        <a:t>5</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CCCCC"/>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CCCCC"/>
                    </a:solidFill>
                  </a:tcPr>
                </a:tc>
                <a:tc>
                  <a:txBody>
                    <a:bodyPr/>
                    <a:lstStyle/>
                    <a:p>
                      <a:pPr lvl="0" algn="ctr" rtl="0">
                        <a:spcBef>
                          <a:spcPts val="0"/>
                        </a:spcBef>
                        <a:buNone/>
                      </a:pPr>
                      <a:r>
                        <a:rPr lang="en-US"/>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36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M</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132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63236">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457" name="Shape 457"/>
          <p:cNvSpPr txBox="1"/>
          <p:nvPr/>
        </p:nvSpPr>
        <p:spPr>
          <a:xfrm>
            <a:off x="1123589" y="4339264"/>
            <a:ext cx="7460400" cy="1965900"/>
          </a:xfrm>
          <a:prstGeom prst="rect">
            <a:avLst/>
          </a:prstGeom>
          <a:noFill/>
          <a:ln>
            <a:noFill/>
          </a:ln>
        </p:spPr>
        <p:txBody>
          <a:bodyPr lIns="91425" tIns="91425" rIns="91425" bIns="91425" anchor="t" anchorCtr="0">
            <a:noAutofit/>
          </a:bodyPr>
          <a:lstStyle/>
          <a:p>
            <a:pPr marL="495300" lvl="0" indent="-457200" rtl="0">
              <a:spcBef>
                <a:spcPts val="0"/>
              </a:spcBef>
              <a:buSzPct val="100000"/>
              <a:buFont typeface="Arial" charset="0"/>
              <a:buChar char="•"/>
            </a:pPr>
            <a:r>
              <a:rPr lang="en-US" sz="3000" dirty="0">
                <a:latin typeface="Calibri" charset="0"/>
                <a:ea typeface="Calibri" charset="0"/>
                <a:cs typeface="Calibri" charset="0"/>
              </a:rPr>
              <a:t>Most of the data are 0s or NAs!</a:t>
            </a:r>
          </a:p>
          <a:p>
            <a:pPr marL="495300" lvl="0" indent="-457200" rtl="0">
              <a:spcBef>
                <a:spcPts val="0"/>
              </a:spcBef>
              <a:buSzPct val="100000"/>
              <a:buFont typeface="Arial" charset="0"/>
              <a:buChar char="•"/>
            </a:pPr>
            <a:r>
              <a:rPr lang="en-US" sz="3000" dirty="0">
                <a:latin typeface="Calibri" charset="0"/>
                <a:ea typeface="Calibri" charset="0"/>
                <a:cs typeface="Calibri" charset="0"/>
              </a:rPr>
              <a:t>Are the 0s an absence of the feature, or was it just not measured, or not needed?</a:t>
            </a:r>
          </a:p>
          <a:p>
            <a:pPr marL="495300" lvl="0" indent="-457200" rtl="0">
              <a:spcBef>
                <a:spcPts val="0"/>
              </a:spcBef>
              <a:buSzPct val="100000"/>
              <a:buFont typeface="Arial" charset="0"/>
              <a:buChar char="•"/>
            </a:pPr>
            <a:r>
              <a:rPr lang="en-US" sz="3000" dirty="0">
                <a:latin typeface="Calibri" charset="0"/>
                <a:ea typeface="Calibri" charset="0"/>
                <a:cs typeface="Calibri" charset="0"/>
              </a:rPr>
              <a:t>Are features missing at random or not?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Shape 463"/>
          <p:cNvSpPr txBox="1">
            <a:spLocks noGrp="1"/>
          </p:cNvSpPr>
          <p:nvPr>
            <p:ph type="title"/>
          </p:nvPr>
        </p:nvSpPr>
        <p:spPr>
          <a:xfrm>
            <a:off x="0" y="0"/>
            <a:ext cx="8686800" cy="1143000"/>
          </a:xfrm>
          <a:prstGeom prst="rect">
            <a:avLst/>
          </a:prstGeom>
        </p:spPr>
        <p:txBody>
          <a:bodyPr lIns="91425" tIns="91425" rIns="91425" bIns="91425" anchor="t" anchorCtr="0">
            <a:noAutofit/>
          </a:bodyPr>
          <a:lstStyle/>
          <a:p>
            <a:pPr lvl="0">
              <a:spcBef>
                <a:spcPts val="0"/>
              </a:spcBef>
              <a:buNone/>
            </a:pPr>
            <a:r>
              <a:rPr lang="en-US" sz="3600" dirty="0"/>
              <a:t>Column-Mean imputation</a:t>
            </a:r>
          </a:p>
        </p:txBody>
      </p:sp>
      <p:graphicFrame>
        <p:nvGraphicFramePr>
          <p:cNvPr id="464" name="Shape 464"/>
          <p:cNvGraphicFramePr/>
          <p:nvPr>
            <p:extLst>
              <p:ext uri="{D42A27DB-BD31-4B8C-83A1-F6EECF244321}">
                <p14:modId xmlns:p14="http://schemas.microsoft.com/office/powerpoint/2010/main" val="1839021302"/>
              </p:ext>
            </p:extLst>
          </p:nvPr>
        </p:nvGraphicFramePr>
        <p:xfrm>
          <a:off x="1048800" y="1748652"/>
          <a:ext cx="6605875" cy="2133600"/>
        </p:xfrm>
        <a:graphic>
          <a:graphicData uri="http://schemas.openxmlformats.org/drawingml/2006/table">
            <a:tbl>
              <a:tblPr>
                <a:noFill/>
                <a:tableStyleId>{635BAD22-BF1D-47B8-B43B-A763EC4562D3}</a:tableStyleId>
              </a:tblPr>
              <a:tblGrid>
                <a:gridCol w="815525">
                  <a:extLst>
                    <a:ext uri="{9D8B030D-6E8A-4147-A177-3AD203B41FA5}">
                      <a16:colId xmlns:a16="http://schemas.microsoft.com/office/drawing/2014/main" val="20000"/>
                    </a:ext>
                  </a:extLst>
                </a:gridCol>
                <a:gridCol w="988950">
                  <a:extLst>
                    <a:ext uri="{9D8B030D-6E8A-4147-A177-3AD203B41FA5}">
                      <a16:colId xmlns:a16="http://schemas.microsoft.com/office/drawing/2014/main" val="20001"/>
                    </a:ext>
                  </a:extLst>
                </a:gridCol>
                <a:gridCol w="935450">
                  <a:extLst>
                    <a:ext uri="{9D8B030D-6E8A-4147-A177-3AD203B41FA5}">
                      <a16:colId xmlns:a16="http://schemas.microsoft.com/office/drawing/2014/main" val="20002"/>
                    </a:ext>
                  </a:extLst>
                </a:gridCol>
                <a:gridCol w="1029575">
                  <a:extLst>
                    <a:ext uri="{9D8B030D-6E8A-4147-A177-3AD203B41FA5}">
                      <a16:colId xmlns:a16="http://schemas.microsoft.com/office/drawing/2014/main" val="20003"/>
                    </a:ext>
                  </a:extLst>
                </a:gridCol>
                <a:gridCol w="598950">
                  <a:extLst>
                    <a:ext uri="{9D8B030D-6E8A-4147-A177-3AD203B41FA5}">
                      <a16:colId xmlns:a16="http://schemas.microsoft.com/office/drawing/2014/main" val="20004"/>
                    </a:ext>
                  </a:extLst>
                </a:gridCol>
                <a:gridCol w="561950">
                  <a:extLst>
                    <a:ext uri="{9D8B030D-6E8A-4147-A177-3AD203B41FA5}">
                      <a16:colId xmlns:a16="http://schemas.microsoft.com/office/drawing/2014/main" val="20005"/>
                    </a:ext>
                  </a:extLst>
                </a:gridCol>
                <a:gridCol w="1292625">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tblGrid>
              <a:tr h="276525">
                <a:tc>
                  <a:txBody>
                    <a:bodyPr/>
                    <a:lstStyle/>
                    <a:p>
                      <a:pPr lvl="0" algn="ctr" rtl="0">
                        <a:spcBef>
                          <a:spcPts val="0"/>
                        </a:spcBef>
                        <a:buNone/>
                      </a:pPr>
                      <a:r>
                        <a:rPr lang="en-US" b="1" i="1"/>
                        <a:t>patient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a:t>dx_</a:t>
                      </a:r>
                      <a:r>
                        <a:rPr lang="en-US" i="1">
                          <a:solidFill>
                            <a:schemeClr val="dk1"/>
                          </a:solidFill>
                        </a:rPr>
                        <a:t>993.4</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a:solidFill>
                            <a:schemeClr val="dk1"/>
                          </a:solidFill>
                        </a:rPr>
                        <a:t>dx_</a:t>
                      </a:r>
                      <a:r>
                        <a:rPr lang="en-US" i="1">
                          <a:solidFill>
                            <a:schemeClr val="dk1"/>
                          </a:solidFill>
                        </a:rPr>
                        <a:t>23.6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a:solidFill>
                            <a:schemeClr val="dk1"/>
                          </a:solidFill>
                        </a:rPr>
                        <a:t>dx_</a:t>
                      </a:r>
                      <a:r>
                        <a:rPr lang="en-US" i="1">
                          <a:solidFill>
                            <a:schemeClr val="dk1"/>
                          </a:solidFill>
                        </a:rPr>
                        <a:t>107.0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a:t>age</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a:t>sex</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a:t>blood sugar</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a: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76525">
                <a:tc>
                  <a:txBody>
                    <a:bodyPr/>
                    <a:lstStyle/>
                    <a:p>
                      <a:pPr lvl="0" algn="ctr" rtl="0">
                        <a:spcBef>
                          <a:spcPts val="0"/>
                        </a:spcBef>
                        <a:buNone/>
                      </a:pPr>
                      <a:r>
                        <a:rPr lang="en-US"/>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31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120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CCCCC"/>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76525">
                <a:tc>
                  <a:txBody>
                    <a:bodyPr/>
                    <a:lstStyle/>
                    <a:p>
                      <a:pPr lvl="0" algn="ctr" rtl="0">
                        <a:spcBef>
                          <a:spcPts val="0"/>
                        </a:spcBef>
                        <a:buNone/>
                      </a:pPr>
                      <a:r>
                        <a:rPr lang="en-US"/>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89</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120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CCCCCC"/>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76525">
                <a:tc>
                  <a:txBody>
                    <a:bodyPr/>
                    <a:lstStyle/>
                    <a:p>
                      <a:pPr lvl="0" algn="ctr" rtl="0">
                        <a:spcBef>
                          <a:spcPts val="0"/>
                        </a:spcBef>
                        <a:buNone/>
                      </a:pPr>
                      <a:r>
                        <a:rPr lang="en-US"/>
                        <a:t>30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M</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110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76525">
                <a:tc>
                  <a:txBody>
                    <a:bodyPr/>
                    <a:lstStyle/>
                    <a:p>
                      <a:pPr lvl="0" algn="ctr" rtl="0">
                        <a:spcBef>
                          <a:spcPts val="0"/>
                        </a:spcBef>
                        <a:buNone/>
                      </a:pPr>
                      <a:r>
                        <a:rPr lang="en-US"/>
                        <a:t>46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12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120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76525">
                <a:tc>
                  <a:txBody>
                    <a:bodyPr/>
                    <a:lstStyle/>
                    <a:p>
                      <a:pPr lvl="0" algn="ctr" rtl="0">
                        <a:spcBef>
                          <a:spcPts val="0"/>
                        </a:spcBef>
                        <a:buNone/>
                      </a:pPr>
                      <a:r>
                        <a:rPr lang="en-US"/>
                        <a:t>54</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36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M</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130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76525">
                <a:tc>
                  <a:txBody>
                    <a:bodyPr/>
                    <a:lstStyle/>
                    <a:p>
                      <a:pPr lvl="0" algn="ctr" rtl="0">
                        <a:spcBef>
                          <a:spcPts val="0"/>
                        </a:spcBef>
                        <a:buNone/>
                      </a:pPr>
                      <a:endParaRPr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endParaRPr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65" name="Shape 465"/>
          <p:cNvGraphicFramePr/>
          <p:nvPr>
            <p:extLst>
              <p:ext uri="{D42A27DB-BD31-4B8C-83A1-F6EECF244321}">
                <p14:modId xmlns:p14="http://schemas.microsoft.com/office/powerpoint/2010/main" val="1474530079"/>
              </p:ext>
            </p:extLst>
          </p:nvPr>
        </p:nvGraphicFramePr>
        <p:xfrm>
          <a:off x="1040462" y="4601051"/>
          <a:ext cx="6605875" cy="304800"/>
        </p:xfrm>
        <a:graphic>
          <a:graphicData uri="http://schemas.openxmlformats.org/drawingml/2006/table">
            <a:tbl>
              <a:tblPr>
                <a:noFill/>
                <a:tableStyleId>{635BAD22-BF1D-47B8-B43B-A763EC4562D3}</a:tableStyleId>
              </a:tblPr>
              <a:tblGrid>
                <a:gridCol w="815525">
                  <a:extLst>
                    <a:ext uri="{9D8B030D-6E8A-4147-A177-3AD203B41FA5}">
                      <a16:colId xmlns:a16="http://schemas.microsoft.com/office/drawing/2014/main" val="20000"/>
                    </a:ext>
                  </a:extLst>
                </a:gridCol>
                <a:gridCol w="988950">
                  <a:extLst>
                    <a:ext uri="{9D8B030D-6E8A-4147-A177-3AD203B41FA5}">
                      <a16:colId xmlns:a16="http://schemas.microsoft.com/office/drawing/2014/main" val="20001"/>
                    </a:ext>
                  </a:extLst>
                </a:gridCol>
                <a:gridCol w="935450">
                  <a:extLst>
                    <a:ext uri="{9D8B030D-6E8A-4147-A177-3AD203B41FA5}">
                      <a16:colId xmlns:a16="http://schemas.microsoft.com/office/drawing/2014/main" val="20002"/>
                    </a:ext>
                  </a:extLst>
                </a:gridCol>
                <a:gridCol w="1029575">
                  <a:extLst>
                    <a:ext uri="{9D8B030D-6E8A-4147-A177-3AD203B41FA5}">
                      <a16:colId xmlns:a16="http://schemas.microsoft.com/office/drawing/2014/main" val="20003"/>
                    </a:ext>
                  </a:extLst>
                </a:gridCol>
                <a:gridCol w="598950">
                  <a:extLst>
                    <a:ext uri="{9D8B030D-6E8A-4147-A177-3AD203B41FA5}">
                      <a16:colId xmlns:a16="http://schemas.microsoft.com/office/drawing/2014/main" val="20004"/>
                    </a:ext>
                  </a:extLst>
                </a:gridCol>
                <a:gridCol w="561950">
                  <a:extLst>
                    <a:ext uri="{9D8B030D-6E8A-4147-A177-3AD203B41FA5}">
                      <a16:colId xmlns:a16="http://schemas.microsoft.com/office/drawing/2014/main" val="20005"/>
                    </a:ext>
                  </a:extLst>
                </a:gridCol>
                <a:gridCol w="1292625">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tblGrid>
              <a:tr h="181560">
                <a:tc>
                  <a:txBody>
                    <a:bodyPr/>
                    <a:lstStyle/>
                    <a:p>
                      <a:pPr lvl="0" algn="ctr" rtl="0">
                        <a:spcBef>
                          <a:spcPts val="0"/>
                        </a:spcBef>
                        <a:buNone/>
                      </a:pPr>
                      <a:r>
                        <a:rPr lang="en-US"/>
                        <a:t>MEANS</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2/5</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r>
                        <a:rPr lang="en-US" dirty="0"/>
                        <a:t>1/5</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r>
                        <a:rPr lang="en-US"/>
                        <a:t>36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r>
                        <a:rPr lang="en-US"/>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r>
                        <a:rPr lang="en-US" dirty="0"/>
                        <a:t>120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c>
                  <a:txBody>
                    <a:bodyPr/>
                    <a:lstStyle/>
                    <a:p>
                      <a:pPr lvl="0" algn="ctr" rtl="0">
                        <a:spcBef>
                          <a:spcPts val="0"/>
                        </a:spcBef>
                        <a:buNone/>
                      </a:pPr>
                      <a:endParaRPr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0000"/>
                  </a:ext>
                </a:extLst>
              </a:tr>
            </a:tbl>
          </a:graphicData>
        </a:graphic>
      </p:graphicFrame>
      <p:sp>
        <p:nvSpPr>
          <p:cNvPr id="466" name="Shape 466"/>
          <p:cNvSpPr/>
          <p:nvPr/>
        </p:nvSpPr>
        <p:spPr>
          <a:xfrm>
            <a:off x="6093051" y="4555312"/>
            <a:ext cx="1131300" cy="350539"/>
          </a:xfrm>
          <a:prstGeom prst="ellipse">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7" name="Shape 467"/>
          <p:cNvSpPr/>
          <p:nvPr/>
        </p:nvSpPr>
        <p:spPr>
          <a:xfrm>
            <a:off x="6069301" y="1979800"/>
            <a:ext cx="1131300" cy="727774"/>
          </a:xfrm>
          <a:prstGeom prst="ellipse">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8" name="Shape 468"/>
          <p:cNvSpPr/>
          <p:nvPr/>
        </p:nvSpPr>
        <p:spPr>
          <a:xfrm>
            <a:off x="7212476" y="2354314"/>
            <a:ext cx="1154810" cy="2246738"/>
          </a:xfrm>
          <a:custGeom>
            <a:avLst/>
            <a:gdLst/>
            <a:ahLst/>
            <a:cxnLst/>
            <a:rect l="0" t="0" r="0" b="0"/>
            <a:pathLst>
              <a:path w="39603" h="114536" extrusionOk="0">
                <a:moveTo>
                  <a:pt x="471" y="114536"/>
                </a:moveTo>
                <a:cubicBezTo>
                  <a:pt x="6991" y="103223"/>
                  <a:pt x="39671" y="65752"/>
                  <a:pt x="39593" y="46663"/>
                </a:cubicBezTo>
                <a:cubicBezTo>
                  <a:pt x="39514" y="27573"/>
                  <a:pt x="6598" y="7777"/>
                  <a:pt x="0" y="0"/>
                </a:cubicBezTo>
              </a:path>
            </a:pathLst>
          </a:custGeom>
          <a:noFill/>
          <a:ln w="28575" cap="flat" cmpd="sng">
            <a:solidFill>
              <a:srgbClr val="FF0000"/>
            </a:solidFill>
            <a:prstDash val="solid"/>
            <a:round/>
            <a:headEnd type="none" w="lg" len="lg"/>
            <a:tailEnd type="triangle" w="lg" len="lg"/>
          </a:ln>
        </p:spPr>
        <p:txBody>
          <a:bodyPr/>
          <a:lstStyle/>
          <a:p>
            <a:endParaRPr lang="en-US" dirty="0"/>
          </a:p>
        </p:txBody>
      </p:sp>
      <p:sp>
        <p:nvSpPr>
          <p:cNvPr id="469" name="Shape 469"/>
          <p:cNvSpPr txBox="1"/>
          <p:nvPr/>
        </p:nvSpPr>
        <p:spPr>
          <a:xfrm>
            <a:off x="1048800" y="5076467"/>
            <a:ext cx="7046400" cy="1335300"/>
          </a:xfrm>
          <a:prstGeom prst="rect">
            <a:avLst/>
          </a:prstGeom>
          <a:noFill/>
          <a:ln>
            <a:noFill/>
          </a:ln>
        </p:spPr>
        <p:txBody>
          <a:bodyPr lIns="91425" tIns="91425" rIns="91425" bIns="91425" anchor="t" anchorCtr="0">
            <a:noAutofit/>
          </a:bodyPr>
          <a:lstStyle/>
          <a:p>
            <a:pPr lvl="0">
              <a:spcBef>
                <a:spcPts val="0"/>
              </a:spcBef>
              <a:buNone/>
            </a:pPr>
            <a:r>
              <a:rPr lang="en-US" sz="1800" dirty="0"/>
              <a:t>Implicit Assumption:</a:t>
            </a:r>
          </a:p>
          <a:p>
            <a:pPr lvl="0">
              <a:spcBef>
                <a:spcPts val="0"/>
              </a:spcBef>
              <a:buNone/>
            </a:pPr>
            <a:r>
              <a:rPr lang="en-US" sz="1800" i="1" dirty="0"/>
              <a:t>P(blood sugar) = P(blood sugar | other variables)</a:t>
            </a:r>
          </a:p>
          <a:p>
            <a:pPr lvl="0">
              <a:spcBef>
                <a:spcPts val="0"/>
              </a:spcBef>
              <a:buNone/>
            </a:pPr>
            <a:endParaRPr sz="1800" i="1" dirty="0"/>
          </a:p>
          <a:p>
            <a:pPr lvl="0">
              <a:spcBef>
                <a:spcPts val="0"/>
              </a:spcBef>
              <a:buNone/>
            </a:pPr>
            <a:r>
              <a:rPr lang="en-US" sz="1800" dirty="0"/>
              <a:t>But what if blood sugar has a relationship to the other variables?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 grpId="0" animBg="1"/>
      <p:bldP spid="467" grpId="0" animBg="1"/>
      <p:bldP spid="468" grpId="0" animBg="1"/>
      <p:bldP spid="46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1249E-A414-3E4D-9FF6-58A267334852}"/>
              </a:ext>
            </a:extLst>
          </p:cNvPr>
          <p:cNvSpPr>
            <a:spLocks noGrp="1"/>
          </p:cNvSpPr>
          <p:nvPr>
            <p:ph type="title"/>
          </p:nvPr>
        </p:nvSpPr>
        <p:spPr/>
        <p:txBody>
          <a:bodyPr/>
          <a:lstStyle/>
          <a:p>
            <a:r>
              <a:rPr lang="en-US"/>
              <a:t>Quick recap:</a:t>
            </a:r>
            <a:endParaRPr lang="en-US" dirty="0"/>
          </a:p>
        </p:txBody>
      </p:sp>
      <p:pic>
        <p:nvPicPr>
          <p:cNvPr id="5" name="Shape 355">
            <a:extLst>
              <a:ext uri="{FF2B5EF4-FFF2-40B4-BE49-F238E27FC236}">
                <a16:creationId xmlns:a16="http://schemas.microsoft.com/office/drawing/2014/main" id="{4DB6C3D9-7EDE-704B-B4A0-11B80B653DF4}"/>
              </a:ext>
            </a:extLst>
          </p:cNvPr>
          <p:cNvPicPr preferRelativeResize="0">
            <a:picLocks noChangeAspect="1"/>
          </p:cNvPicPr>
          <p:nvPr/>
        </p:nvPicPr>
        <p:blipFill rotWithShape="1">
          <a:blip r:embed="rId3">
            <a:alphaModFix/>
          </a:blip>
          <a:srcRect/>
          <a:stretch/>
        </p:blipFill>
        <p:spPr>
          <a:xfrm>
            <a:off x="322063" y="3928151"/>
            <a:ext cx="3931920" cy="2692186"/>
          </a:xfrm>
          <a:prstGeom prst="rect">
            <a:avLst/>
          </a:prstGeom>
          <a:noFill/>
          <a:ln>
            <a:solidFill>
              <a:schemeClr val="tx1"/>
            </a:solidFill>
          </a:ln>
        </p:spPr>
      </p:pic>
      <p:sp>
        <p:nvSpPr>
          <p:cNvPr id="8" name="Rectangle 7">
            <a:extLst>
              <a:ext uri="{FF2B5EF4-FFF2-40B4-BE49-F238E27FC236}">
                <a16:creationId xmlns:a16="http://schemas.microsoft.com/office/drawing/2014/main" id="{E2F0AA0F-3B28-5E45-BE88-FF4B908E43E3}"/>
              </a:ext>
            </a:extLst>
          </p:cNvPr>
          <p:cNvSpPr/>
          <p:nvPr/>
        </p:nvSpPr>
        <p:spPr>
          <a:xfrm>
            <a:off x="4572000" y="1545045"/>
            <a:ext cx="4800600" cy="1815882"/>
          </a:xfrm>
          <a:prstGeom prst="rect">
            <a:avLst/>
          </a:prstGeom>
        </p:spPr>
        <p:txBody>
          <a:bodyPr wrap="square">
            <a:spAutoFit/>
          </a:bodyPr>
          <a:lstStyle/>
          <a:p>
            <a:r>
              <a:rPr lang="en-US" sz="1600" dirty="0">
                <a:latin typeface="Source Sans Pro Light" panose="020B0403030403020204" pitchFamily="34" charset="0"/>
                <a:ea typeface="Source Sans Pro Light" panose="020B0403030403020204" pitchFamily="34" charset="0"/>
              </a:rPr>
              <a:t>Ask about:</a:t>
            </a:r>
          </a:p>
          <a:p>
            <a:pPr marL="231775" indent="-231775">
              <a:buFont typeface="+mj-lt"/>
              <a:buAutoNum type="arabicPeriod"/>
            </a:pPr>
            <a:r>
              <a:rPr lang="en-US" sz="1600" dirty="0">
                <a:latin typeface="Source Sans Pro Light" panose="020B0403030403020204" pitchFamily="34" charset="0"/>
                <a:ea typeface="Source Sans Pro Light" panose="020B0403030403020204" pitchFamily="34" charset="0"/>
              </a:rPr>
              <a:t>How are the data organized (i.e. what schema)?</a:t>
            </a:r>
          </a:p>
          <a:p>
            <a:pPr marL="231775" indent="-231775">
              <a:buFont typeface="+mj-lt"/>
              <a:buAutoNum type="arabicPeriod"/>
            </a:pPr>
            <a:r>
              <a:rPr lang="en-US" sz="1600" dirty="0">
                <a:latin typeface="Source Sans Pro Light" panose="020B0403030403020204" pitchFamily="34" charset="0"/>
                <a:ea typeface="Source Sans Pro Light" panose="020B0403030403020204" pitchFamily="34" charset="0"/>
              </a:rPr>
              <a:t>Where do the data come from?</a:t>
            </a:r>
          </a:p>
          <a:p>
            <a:pPr marL="231775" indent="-231775">
              <a:buFont typeface="+mj-lt"/>
              <a:buAutoNum type="arabicPeriod"/>
            </a:pPr>
            <a:r>
              <a:rPr lang="en-US" sz="1600" dirty="0">
                <a:latin typeface="Source Sans Pro Light" panose="020B0403030403020204" pitchFamily="34" charset="0"/>
                <a:ea typeface="Source Sans Pro Light" panose="020B0403030403020204" pitchFamily="34" charset="0"/>
              </a:rPr>
              <a:t>How can I access the data?</a:t>
            </a:r>
          </a:p>
          <a:p>
            <a:pPr marL="231775" indent="-231775">
              <a:buFont typeface="+mj-lt"/>
              <a:buAutoNum type="arabicPeriod"/>
            </a:pPr>
            <a:r>
              <a:rPr lang="en-US" sz="1600" dirty="0">
                <a:latin typeface="Source Sans Pro Light" panose="020B0403030403020204" pitchFamily="34" charset="0"/>
                <a:ea typeface="Source Sans Pro Light" panose="020B0403030403020204" pitchFamily="34" charset="0"/>
              </a:rPr>
              <a:t>Where are the errors introduced?</a:t>
            </a:r>
          </a:p>
          <a:p>
            <a:pPr marL="231775" indent="-231775">
              <a:buFont typeface="+mj-lt"/>
              <a:buAutoNum type="arabicPeriod"/>
            </a:pPr>
            <a:r>
              <a:rPr lang="en-US" sz="1600" dirty="0">
                <a:latin typeface="Source Sans Pro Light" panose="020B0403030403020204" pitchFamily="34" charset="0"/>
                <a:ea typeface="Source Sans Pro Light" panose="020B0403030403020204" pitchFamily="34" charset="0"/>
              </a:rPr>
              <a:t>Are the data useful for me? (exposures, outcomes, number of records)</a:t>
            </a:r>
          </a:p>
        </p:txBody>
      </p:sp>
      <p:sp>
        <p:nvSpPr>
          <p:cNvPr id="10" name="Rectangle 9">
            <a:extLst>
              <a:ext uri="{FF2B5EF4-FFF2-40B4-BE49-F238E27FC236}">
                <a16:creationId xmlns:a16="http://schemas.microsoft.com/office/drawing/2014/main" id="{ED61FD1A-D0D8-CD4E-B575-60341739E1C0}"/>
              </a:ext>
            </a:extLst>
          </p:cNvPr>
          <p:cNvSpPr/>
          <p:nvPr/>
        </p:nvSpPr>
        <p:spPr>
          <a:xfrm>
            <a:off x="4572000" y="4434197"/>
            <a:ext cx="2062262" cy="1077218"/>
          </a:xfrm>
          <a:prstGeom prst="rect">
            <a:avLst/>
          </a:prstGeom>
        </p:spPr>
        <p:txBody>
          <a:bodyPr wrap="square">
            <a:spAutoFit/>
          </a:bodyPr>
          <a:lstStyle/>
          <a:p>
            <a:r>
              <a:rPr lang="en-US" sz="1600" dirty="0">
                <a:latin typeface="Source Sans Pro Light" panose="020B0403030403020204" pitchFamily="34" charset="0"/>
                <a:ea typeface="Source Sans Pro Light" panose="020B0403030403020204" pitchFamily="34" charset="0"/>
              </a:rPr>
              <a:t>Ask about:</a:t>
            </a:r>
          </a:p>
          <a:p>
            <a:pPr marL="231775" indent="-231775">
              <a:buFont typeface="+mj-lt"/>
              <a:buAutoNum type="arabicPeriod"/>
            </a:pPr>
            <a:r>
              <a:rPr lang="en-US" sz="1600" dirty="0">
                <a:latin typeface="Source Sans Pro Light" panose="020B0403030403020204" pitchFamily="34" charset="0"/>
                <a:ea typeface="Source Sans Pro Light" panose="020B0403030403020204" pitchFamily="34" charset="0"/>
              </a:rPr>
              <a:t>Things</a:t>
            </a:r>
          </a:p>
          <a:p>
            <a:pPr marL="231775" indent="-231775">
              <a:buFont typeface="+mj-lt"/>
              <a:buAutoNum type="arabicPeriod"/>
            </a:pPr>
            <a:r>
              <a:rPr lang="en-US" sz="1600" dirty="0">
                <a:latin typeface="Source Sans Pro Light" panose="020B0403030403020204" pitchFamily="34" charset="0"/>
                <a:ea typeface="Source Sans Pro Light" panose="020B0403030403020204" pitchFamily="34" charset="0"/>
              </a:rPr>
              <a:t>Names</a:t>
            </a:r>
          </a:p>
          <a:p>
            <a:pPr marL="231775" indent="-231775">
              <a:buFont typeface="+mj-lt"/>
              <a:buAutoNum type="arabicPeriod"/>
            </a:pPr>
            <a:r>
              <a:rPr lang="en-US" sz="1600" dirty="0">
                <a:latin typeface="Source Sans Pro Light" panose="020B0403030403020204" pitchFamily="34" charset="0"/>
                <a:ea typeface="Source Sans Pro Light" panose="020B0403030403020204" pitchFamily="34" charset="0"/>
              </a:rPr>
              <a:t>Relationships</a:t>
            </a:r>
          </a:p>
        </p:txBody>
      </p:sp>
      <p:pic>
        <p:nvPicPr>
          <p:cNvPr id="11" name="Picture 10">
            <a:extLst>
              <a:ext uri="{FF2B5EF4-FFF2-40B4-BE49-F238E27FC236}">
                <a16:creationId xmlns:a16="http://schemas.microsoft.com/office/drawing/2014/main" id="{ED5315E2-E772-F145-AFC2-700328B53352}"/>
              </a:ext>
            </a:extLst>
          </p:cNvPr>
          <p:cNvPicPr>
            <a:picLocks noChangeAspect="1"/>
          </p:cNvPicPr>
          <p:nvPr/>
        </p:nvPicPr>
        <p:blipFill rotWithShape="1">
          <a:blip r:embed="rId4"/>
          <a:srcRect r="3750"/>
          <a:stretch/>
        </p:blipFill>
        <p:spPr>
          <a:xfrm>
            <a:off x="322063" y="1143000"/>
            <a:ext cx="3931920" cy="2620725"/>
          </a:xfrm>
          <a:prstGeom prst="rect">
            <a:avLst/>
          </a:prstGeom>
          <a:ln>
            <a:solidFill>
              <a:schemeClr val="tx1"/>
            </a:solidFill>
          </a:ln>
        </p:spPr>
      </p:pic>
    </p:spTree>
    <p:extLst>
      <p:ext uri="{BB962C8B-B14F-4D97-AF65-F5344CB8AC3E}">
        <p14:creationId xmlns:p14="http://schemas.microsoft.com/office/powerpoint/2010/main" val="3495519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Shape 475"/>
          <p:cNvSpPr txBox="1">
            <a:spLocks noGrp="1"/>
          </p:cNvSpPr>
          <p:nvPr>
            <p:ph type="title"/>
          </p:nvPr>
        </p:nvSpPr>
        <p:spPr>
          <a:xfrm>
            <a:off x="0" y="0"/>
            <a:ext cx="9144000" cy="1058832"/>
          </a:xfrm>
          <a:prstGeom prst="rect">
            <a:avLst/>
          </a:prstGeom>
        </p:spPr>
        <p:txBody>
          <a:bodyPr lIns="91425" tIns="91425" rIns="91425" bIns="91425" anchor="t" anchorCtr="0">
            <a:noAutofit/>
          </a:bodyPr>
          <a:lstStyle/>
          <a:p>
            <a:pPr lvl="0">
              <a:spcBef>
                <a:spcPts val="0"/>
              </a:spcBef>
              <a:buNone/>
            </a:pPr>
            <a:r>
              <a:rPr lang="en-US" sz="3600" dirty="0"/>
              <a:t>Using other features to improve imputation</a:t>
            </a:r>
          </a:p>
        </p:txBody>
      </p:sp>
      <p:sp>
        <p:nvSpPr>
          <p:cNvPr id="476" name="Shape 476"/>
          <p:cNvSpPr txBox="1">
            <a:spLocks noGrp="1"/>
          </p:cNvSpPr>
          <p:nvPr>
            <p:ph type="title"/>
          </p:nvPr>
        </p:nvSpPr>
        <p:spPr>
          <a:xfrm>
            <a:off x="1908522" y="1194146"/>
            <a:ext cx="5560897" cy="1053600"/>
          </a:xfrm>
          <a:prstGeom prst="rect">
            <a:avLst/>
          </a:prstGeom>
        </p:spPr>
        <p:txBody>
          <a:bodyPr lIns="91425" tIns="91425" rIns="91425" bIns="91425" anchor="t" anchorCtr="0">
            <a:noAutofit/>
          </a:bodyPr>
          <a:lstStyle/>
          <a:p>
            <a:pPr lvl="0" algn="ctr" rtl="0">
              <a:spcBef>
                <a:spcPts val="0"/>
              </a:spcBef>
              <a:buNone/>
            </a:pPr>
            <a:r>
              <a:rPr lang="en-US" sz="3000" dirty="0"/>
              <a:t>k-Nearest Neighbors Imputation</a:t>
            </a:r>
          </a:p>
        </p:txBody>
      </p:sp>
      <p:sp>
        <p:nvSpPr>
          <p:cNvPr id="477" name="Shape 477"/>
          <p:cNvSpPr txBox="1"/>
          <p:nvPr/>
        </p:nvSpPr>
        <p:spPr>
          <a:xfrm rot="-5400000">
            <a:off x="1976009" y="3582543"/>
            <a:ext cx="2155800" cy="3693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a:solidFill>
                  <a:srgbClr val="000000"/>
                </a:solidFill>
                <a:latin typeface="Calibri"/>
                <a:ea typeface="Calibri"/>
                <a:cs typeface="Calibri"/>
                <a:sym typeface="Calibri"/>
              </a:rPr>
              <a:t>← Observations →</a:t>
            </a:r>
          </a:p>
        </p:txBody>
      </p:sp>
      <p:sp>
        <p:nvSpPr>
          <p:cNvPr id="478" name="Shape 478"/>
          <p:cNvSpPr txBox="1"/>
          <p:nvPr/>
        </p:nvSpPr>
        <p:spPr>
          <a:xfrm>
            <a:off x="3834375" y="1781390"/>
            <a:ext cx="1847400" cy="3693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a:solidFill>
                  <a:srgbClr val="000000"/>
                </a:solidFill>
                <a:latin typeface="Calibri"/>
                <a:ea typeface="Calibri"/>
                <a:cs typeface="Calibri"/>
                <a:sym typeface="Calibri"/>
              </a:rPr>
              <a:t>← Features →</a:t>
            </a:r>
          </a:p>
        </p:txBody>
      </p:sp>
      <p:graphicFrame>
        <p:nvGraphicFramePr>
          <p:cNvPr id="479" name="Shape 479"/>
          <p:cNvGraphicFramePr/>
          <p:nvPr>
            <p:extLst>
              <p:ext uri="{D42A27DB-BD31-4B8C-83A1-F6EECF244321}">
                <p14:modId xmlns:p14="http://schemas.microsoft.com/office/powerpoint/2010/main" val="1880523309"/>
              </p:ext>
            </p:extLst>
          </p:nvPr>
        </p:nvGraphicFramePr>
        <p:xfrm>
          <a:off x="3238572" y="2165538"/>
          <a:ext cx="2845950" cy="3040500"/>
        </p:xfrm>
        <a:graphic>
          <a:graphicData uri="http://schemas.openxmlformats.org/drawingml/2006/table">
            <a:tbl>
              <a:tblPr bandRow="1">
                <a:noFill/>
                <a:tableStyleId>{E9F55F61-279E-4270-81FE-DA458C30A14C}</a:tableStyleId>
              </a:tblPr>
              <a:tblGrid>
                <a:gridCol w="236225">
                  <a:extLst>
                    <a:ext uri="{9D8B030D-6E8A-4147-A177-3AD203B41FA5}">
                      <a16:colId xmlns:a16="http://schemas.microsoft.com/office/drawing/2014/main" val="20000"/>
                    </a:ext>
                  </a:extLst>
                </a:gridCol>
                <a:gridCol w="236225">
                  <a:extLst>
                    <a:ext uri="{9D8B030D-6E8A-4147-A177-3AD203B41FA5}">
                      <a16:colId xmlns:a16="http://schemas.microsoft.com/office/drawing/2014/main" val="20001"/>
                    </a:ext>
                  </a:extLst>
                </a:gridCol>
                <a:gridCol w="236225">
                  <a:extLst>
                    <a:ext uri="{9D8B030D-6E8A-4147-A177-3AD203B41FA5}">
                      <a16:colId xmlns:a16="http://schemas.microsoft.com/office/drawing/2014/main" val="20002"/>
                    </a:ext>
                  </a:extLst>
                </a:gridCol>
                <a:gridCol w="236225">
                  <a:extLst>
                    <a:ext uri="{9D8B030D-6E8A-4147-A177-3AD203B41FA5}">
                      <a16:colId xmlns:a16="http://schemas.microsoft.com/office/drawing/2014/main" val="20003"/>
                    </a:ext>
                  </a:extLst>
                </a:gridCol>
                <a:gridCol w="236225">
                  <a:extLst>
                    <a:ext uri="{9D8B030D-6E8A-4147-A177-3AD203B41FA5}">
                      <a16:colId xmlns:a16="http://schemas.microsoft.com/office/drawing/2014/main" val="20004"/>
                    </a:ext>
                  </a:extLst>
                </a:gridCol>
                <a:gridCol w="220275">
                  <a:extLst>
                    <a:ext uri="{9D8B030D-6E8A-4147-A177-3AD203B41FA5}">
                      <a16:colId xmlns:a16="http://schemas.microsoft.com/office/drawing/2014/main" val="20005"/>
                    </a:ext>
                  </a:extLst>
                </a:gridCol>
                <a:gridCol w="263425">
                  <a:extLst>
                    <a:ext uri="{9D8B030D-6E8A-4147-A177-3AD203B41FA5}">
                      <a16:colId xmlns:a16="http://schemas.microsoft.com/office/drawing/2014/main" val="20006"/>
                    </a:ext>
                  </a:extLst>
                </a:gridCol>
                <a:gridCol w="236225">
                  <a:extLst>
                    <a:ext uri="{9D8B030D-6E8A-4147-A177-3AD203B41FA5}">
                      <a16:colId xmlns:a16="http://schemas.microsoft.com/office/drawing/2014/main" val="20007"/>
                    </a:ext>
                  </a:extLst>
                </a:gridCol>
                <a:gridCol w="236225">
                  <a:extLst>
                    <a:ext uri="{9D8B030D-6E8A-4147-A177-3AD203B41FA5}">
                      <a16:colId xmlns:a16="http://schemas.microsoft.com/office/drawing/2014/main" val="20008"/>
                    </a:ext>
                  </a:extLst>
                </a:gridCol>
                <a:gridCol w="236225">
                  <a:extLst>
                    <a:ext uri="{9D8B030D-6E8A-4147-A177-3AD203B41FA5}">
                      <a16:colId xmlns:a16="http://schemas.microsoft.com/office/drawing/2014/main" val="20009"/>
                    </a:ext>
                  </a:extLst>
                </a:gridCol>
                <a:gridCol w="236225">
                  <a:extLst>
                    <a:ext uri="{9D8B030D-6E8A-4147-A177-3AD203B41FA5}">
                      <a16:colId xmlns:a16="http://schemas.microsoft.com/office/drawing/2014/main" val="20010"/>
                    </a:ext>
                  </a:extLst>
                </a:gridCol>
                <a:gridCol w="236225">
                  <a:extLst>
                    <a:ext uri="{9D8B030D-6E8A-4147-A177-3AD203B41FA5}">
                      <a16:colId xmlns:a16="http://schemas.microsoft.com/office/drawing/2014/main" val="20011"/>
                    </a:ext>
                  </a:extLst>
                </a:gridCol>
              </a:tblGrid>
              <a:tr h="202700">
                <a:tc>
                  <a:txBody>
                    <a:bodyPr/>
                    <a:lstStyle/>
                    <a:p>
                      <a:pPr marL="0" marR="0" lvl="0" indent="0" algn="ctr" rtl="0">
                        <a:spcBef>
                          <a:spcPts val="0"/>
                        </a:spcBef>
                        <a:buSzPct val="25000"/>
                        <a:buNone/>
                      </a:pPr>
                      <a:r>
                        <a:rPr lang="en-US" sz="800" b="1"/>
                        <a:t>ID</a:t>
                      </a:r>
                    </a:p>
                  </a:txBody>
                  <a:tcPr marL="0" marR="0" marT="0" marB="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l" rtl="0">
                        <a:spcBef>
                          <a:spcPts val="0"/>
                        </a:spcBef>
                        <a:buSzPct val="25000"/>
                        <a:buNone/>
                      </a:pPr>
                      <a:endParaRPr sz="800" b="1"/>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l" rtl="0">
                        <a:spcBef>
                          <a:spcPts val="0"/>
                        </a:spcBef>
                        <a:buSzPct val="25000"/>
                        <a:buNone/>
                      </a:pPr>
                      <a:endParaRPr sz="800" b="1"/>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b="1"/>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b="1"/>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b="1"/>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b="1"/>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b="1"/>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b="1"/>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b="1"/>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b="1"/>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b="1"/>
                    </a:p>
                  </a:txBody>
                  <a:tcPr marL="0" marR="0" marT="0" marB="0" anchor="ctr">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0000"/>
                  </a:ext>
                </a:extLst>
              </a:tr>
              <a:tr h="202700">
                <a:tc>
                  <a:txBody>
                    <a:bodyPr/>
                    <a:lstStyle/>
                    <a:p>
                      <a:pPr marL="0" marR="0" lvl="0" indent="0" algn="ctr" rtl="0">
                        <a:spcBef>
                          <a:spcPts val="0"/>
                        </a:spcBef>
                        <a:buSzPct val="25000"/>
                        <a:buNone/>
                      </a:pPr>
                      <a:r>
                        <a:rPr lang="en-US" sz="800"/>
                        <a:t>1</a:t>
                      </a:r>
                    </a:p>
                  </a:txBody>
                  <a:tcPr marL="0" marR="0" marT="0" marB="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FF00"/>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FF00"/>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FF00"/>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FF00"/>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FF00"/>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FF00"/>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FF00"/>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FF00"/>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FF00"/>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FF00"/>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FF00"/>
                    </a:solidFill>
                  </a:tcPr>
                </a:tc>
                <a:extLst>
                  <a:ext uri="{0D108BD9-81ED-4DB2-BD59-A6C34878D82A}">
                    <a16:rowId xmlns:a16="http://schemas.microsoft.com/office/drawing/2014/main" val="10001"/>
                  </a:ext>
                </a:extLst>
              </a:tr>
              <a:tr h="202700">
                <a:tc>
                  <a:txBody>
                    <a:bodyPr/>
                    <a:lstStyle/>
                    <a:p>
                      <a:pPr marL="0" marR="0" lvl="0" indent="0" algn="ctr" rtl="0">
                        <a:spcBef>
                          <a:spcPts val="0"/>
                        </a:spcBef>
                        <a:buSzPct val="25000"/>
                        <a:buNone/>
                      </a:pPr>
                      <a:r>
                        <a:rPr lang="en-US" sz="800"/>
                        <a:t>2</a:t>
                      </a:r>
                    </a:p>
                  </a:txBody>
                  <a:tcPr marL="0" marR="0" marT="0" marB="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02700">
                <a:tc>
                  <a:txBody>
                    <a:bodyPr/>
                    <a:lstStyle/>
                    <a:p>
                      <a:pPr marL="0" marR="0" lvl="0" indent="0" algn="ctr" rtl="0">
                        <a:spcBef>
                          <a:spcPts val="0"/>
                        </a:spcBef>
                        <a:buSzPct val="25000"/>
                        <a:buNone/>
                      </a:pPr>
                      <a:r>
                        <a:rPr lang="en-US" sz="800"/>
                        <a:t>3</a:t>
                      </a:r>
                    </a:p>
                  </a:txBody>
                  <a:tcPr marL="0" marR="0" marT="0" marB="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202700">
                <a:tc>
                  <a:txBody>
                    <a:bodyPr/>
                    <a:lstStyle/>
                    <a:p>
                      <a:pPr marL="0" marR="0" lvl="0" indent="0" algn="ctr" rtl="0">
                        <a:spcBef>
                          <a:spcPts val="0"/>
                        </a:spcBef>
                        <a:buNone/>
                      </a:pPr>
                      <a:r>
                        <a:rPr lang="en-US" sz="800"/>
                        <a:t>4</a:t>
                      </a:r>
                    </a:p>
                  </a:txBody>
                  <a:tcPr marL="0" marR="0" marT="0" marB="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None/>
                      </a:pPr>
                      <a:endParaRPr sz="800" dirty="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None/>
                      </a:pPr>
                      <a:endParaRPr sz="800"/>
                    </a:p>
                  </a:txBody>
                  <a:tcPr marL="0" marR="0" marT="0" marB="0" anchor="ctr">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202700">
                <a:tc>
                  <a:txBody>
                    <a:bodyPr/>
                    <a:lstStyle/>
                    <a:p>
                      <a:pPr marL="0" marR="0" lvl="0" indent="0" algn="ctr" rtl="0">
                        <a:spcBef>
                          <a:spcPts val="0"/>
                        </a:spcBef>
                        <a:buSzPct val="25000"/>
                        <a:buNone/>
                      </a:pPr>
                      <a:r>
                        <a:rPr lang="en-US" sz="800"/>
                        <a:t>5</a:t>
                      </a:r>
                    </a:p>
                  </a:txBody>
                  <a:tcPr marL="0" marR="0" marT="0" marB="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0005"/>
                  </a:ext>
                </a:extLst>
              </a:tr>
              <a:tr h="202700">
                <a:tc>
                  <a:txBody>
                    <a:bodyPr/>
                    <a:lstStyle/>
                    <a:p>
                      <a:pPr marL="0" marR="0" lvl="0" indent="0" algn="ctr" rtl="0">
                        <a:spcBef>
                          <a:spcPts val="0"/>
                        </a:spcBef>
                        <a:buSzPct val="25000"/>
                        <a:buNone/>
                      </a:pPr>
                      <a:r>
                        <a:rPr lang="en-US" sz="800"/>
                        <a:t>...</a:t>
                      </a:r>
                    </a:p>
                  </a:txBody>
                  <a:tcPr marL="0" marR="0" marT="0" marB="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28575" cap="flat" cmpd="sng">
                      <a:solidFill>
                        <a:srgbClr val="FF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0006"/>
                  </a:ext>
                </a:extLst>
              </a:tr>
              <a:tr h="202700">
                <a:tc>
                  <a:txBody>
                    <a:bodyPr/>
                    <a:lstStyle/>
                    <a:p>
                      <a:pPr marL="0" marR="0" lvl="0" indent="0" algn="ctr" rtl="0">
                        <a:spcBef>
                          <a:spcPts val="0"/>
                        </a:spcBef>
                        <a:buSzPct val="25000"/>
                        <a:buNone/>
                      </a:pPr>
                      <a:endParaRPr sz="800"/>
                    </a:p>
                  </a:txBody>
                  <a:tcPr marL="0" marR="0" marT="0" marB="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75DB36"/>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28575" cap="flat" cmpd="sng">
                      <a:solidFill>
                        <a:srgbClr val="FF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75DB36"/>
                    </a:solidFill>
                  </a:tcPr>
                </a:tc>
                <a:tc>
                  <a:txBody>
                    <a:bodyPr/>
                    <a:lstStyle/>
                    <a:p>
                      <a:pPr marL="0" marR="0" lvl="0" indent="0" algn="ctr" rtl="0">
                        <a:spcBef>
                          <a:spcPts val="0"/>
                        </a:spcBef>
                        <a:buSzPct val="25000"/>
                        <a:buNone/>
                      </a:pPr>
                      <a:endParaRPr sz="800"/>
                    </a:p>
                  </a:txBody>
                  <a:tcPr marL="0" marR="0" marT="0" marB="0" anchor="ctr">
                    <a:lnL w="28575" cap="flat" cmpd="sng">
                      <a:solidFill>
                        <a:srgbClr val="FF0000"/>
                      </a:solidFill>
                      <a:prstDash val="solid"/>
                      <a:round/>
                      <a:headEnd type="none" w="med" len="med"/>
                      <a:tailEnd type="none" w="med" len="med"/>
                    </a:lnL>
                    <a:lnR w="28575" cap="flat" cmpd="sng">
                      <a:solidFill>
                        <a:srgbClr val="FF0000"/>
                      </a:solidFill>
                      <a:prstDash val="solid"/>
                      <a:round/>
                      <a:headEnd type="none" w="med" len="med"/>
                      <a:tailEnd type="none" w="med" len="med"/>
                    </a:lnR>
                    <a:lnT w="28575" cap="flat" cmpd="sng">
                      <a:solidFill>
                        <a:srgbClr val="FF0000"/>
                      </a:solidFill>
                      <a:prstDash val="solid"/>
                      <a:round/>
                      <a:headEnd type="none" w="med" len="med"/>
                      <a:tailEnd type="none" w="med" len="med"/>
                    </a:lnT>
                    <a:lnB w="28575" cap="flat" cmpd="sng">
                      <a:solidFill>
                        <a:srgbClr val="FF0000"/>
                      </a:solidFill>
                      <a:prstDash val="solid"/>
                      <a:round/>
                      <a:headEnd type="none" w="med" len="med"/>
                      <a:tailEnd type="none" w="med" len="med"/>
                    </a:lnB>
                    <a:solidFill>
                      <a:srgbClr val="75DB36"/>
                    </a:solidFill>
                  </a:tcPr>
                </a:tc>
                <a:tc>
                  <a:txBody>
                    <a:bodyPr/>
                    <a:lstStyle/>
                    <a:p>
                      <a:pPr marL="0" marR="0" lvl="0" indent="0" algn="ctr" rtl="0">
                        <a:spcBef>
                          <a:spcPts val="0"/>
                        </a:spcBef>
                        <a:buSzPct val="25000"/>
                        <a:buNone/>
                      </a:pPr>
                      <a:endParaRPr sz="800"/>
                    </a:p>
                  </a:txBody>
                  <a:tcPr marL="0" marR="0" marT="0" marB="0" anchor="ctr">
                    <a:lnL w="28575" cap="flat" cmpd="sng">
                      <a:solidFill>
                        <a:srgbClr val="FF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75DB36"/>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75DB36"/>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75DB36"/>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75DB36"/>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75DB36"/>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75DB36"/>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75DB36"/>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75DB36"/>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75DB36"/>
                    </a:solidFill>
                  </a:tcPr>
                </a:tc>
                <a:extLst>
                  <a:ext uri="{0D108BD9-81ED-4DB2-BD59-A6C34878D82A}">
                    <a16:rowId xmlns:a16="http://schemas.microsoft.com/office/drawing/2014/main" val="10007"/>
                  </a:ext>
                </a:extLst>
              </a:tr>
              <a:tr h="202700">
                <a:tc>
                  <a:txBody>
                    <a:bodyPr/>
                    <a:lstStyle/>
                    <a:p>
                      <a:pPr marL="0" marR="0" lvl="0" indent="0" algn="ctr" rtl="0">
                        <a:spcBef>
                          <a:spcPts val="0"/>
                        </a:spcBef>
                        <a:buSzPct val="25000"/>
                        <a:buNone/>
                      </a:pPr>
                      <a:endParaRPr sz="800"/>
                    </a:p>
                  </a:txBody>
                  <a:tcPr marL="0" marR="0" marT="0" marB="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28575" cap="flat" cmpd="sng">
                      <a:solidFill>
                        <a:srgbClr val="FF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0008"/>
                  </a:ext>
                </a:extLst>
              </a:tr>
              <a:tr h="202700">
                <a:tc>
                  <a:txBody>
                    <a:bodyPr/>
                    <a:lstStyle/>
                    <a:p>
                      <a:pPr marL="0" marR="0" lvl="0" indent="0" algn="ctr" rtl="0">
                        <a:spcBef>
                          <a:spcPts val="0"/>
                        </a:spcBef>
                        <a:buSzPct val="25000"/>
                        <a:buNone/>
                      </a:pPr>
                      <a:endParaRPr sz="800"/>
                    </a:p>
                  </a:txBody>
                  <a:tcPr marL="0" marR="0" marT="0" marB="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28575" cap="flat" cmpd="sng">
                      <a:solidFill>
                        <a:srgbClr val="FF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0009"/>
                  </a:ext>
                </a:extLst>
              </a:tr>
              <a:tr h="202700">
                <a:tc>
                  <a:txBody>
                    <a:bodyPr/>
                    <a:lstStyle/>
                    <a:p>
                      <a:pPr marL="0" marR="0" lvl="0" indent="0" algn="ctr" rtl="0">
                        <a:spcBef>
                          <a:spcPts val="0"/>
                        </a:spcBef>
                        <a:buSzPct val="25000"/>
                        <a:buNone/>
                      </a:pPr>
                      <a:endParaRPr sz="800"/>
                    </a:p>
                  </a:txBody>
                  <a:tcPr marL="0" marR="0" marT="0" marB="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93C47D"/>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28575" cap="flat" cmpd="sng">
                      <a:solidFill>
                        <a:srgbClr val="FF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93C47D"/>
                    </a:solidFill>
                  </a:tcPr>
                </a:tc>
                <a:tc>
                  <a:txBody>
                    <a:bodyPr/>
                    <a:lstStyle/>
                    <a:p>
                      <a:pPr marL="0" marR="0" lvl="0" indent="0" algn="ctr" rtl="0">
                        <a:spcBef>
                          <a:spcPts val="0"/>
                        </a:spcBef>
                        <a:buSzPct val="25000"/>
                        <a:buNone/>
                      </a:pPr>
                      <a:endParaRPr sz="800"/>
                    </a:p>
                  </a:txBody>
                  <a:tcPr marL="0" marR="0" marT="0" marB="0" anchor="ctr">
                    <a:lnL w="28575" cap="flat" cmpd="sng">
                      <a:solidFill>
                        <a:srgbClr val="FF0000"/>
                      </a:solidFill>
                      <a:prstDash val="solid"/>
                      <a:round/>
                      <a:headEnd type="none" w="med" len="med"/>
                      <a:tailEnd type="none" w="med" len="med"/>
                    </a:lnL>
                    <a:lnR w="28575" cap="flat" cmpd="sng">
                      <a:solidFill>
                        <a:srgbClr val="FF0000"/>
                      </a:solidFill>
                      <a:prstDash val="solid"/>
                      <a:round/>
                      <a:headEnd type="none" w="med" len="med"/>
                      <a:tailEnd type="none" w="med" len="med"/>
                    </a:lnR>
                    <a:lnT w="28575" cap="flat" cmpd="sng">
                      <a:solidFill>
                        <a:srgbClr val="FF0000"/>
                      </a:solidFill>
                      <a:prstDash val="solid"/>
                      <a:round/>
                      <a:headEnd type="none" w="med" len="med"/>
                      <a:tailEnd type="none" w="med" len="med"/>
                    </a:lnT>
                    <a:lnB w="28575" cap="flat" cmpd="sng">
                      <a:solidFill>
                        <a:srgbClr val="FF0000"/>
                      </a:solidFill>
                      <a:prstDash val="solid"/>
                      <a:round/>
                      <a:headEnd type="none" w="med" len="med"/>
                      <a:tailEnd type="none" w="med" len="med"/>
                    </a:lnB>
                    <a:solidFill>
                      <a:srgbClr val="93C47D"/>
                    </a:solidFill>
                  </a:tcPr>
                </a:tc>
                <a:tc>
                  <a:txBody>
                    <a:bodyPr/>
                    <a:lstStyle/>
                    <a:p>
                      <a:pPr marL="0" marR="0" lvl="0" indent="0" algn="ctr" rtl="0">
                        <a:spcBef>
                          <a:spcPts val="0"/>
                        </a:spcBef>
                        <a:buSzPct val="25000"/>
                        <a:buNone/>
                      </a:pPr>
                      <a:endParaRPr sz="800"/>
                    </a:p>
                  </a:txBody>
                  <a:tcPr marL="0" marR="0" marT="0" marB="0" anchor="ctr">
                    <a:lnL w="28575" cap="flat" cmpd="sng">
                      <a:solidFill>
                        <a:srgbClr val="FF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93C47D"/>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93C47D"/>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93C47D"/>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93C47D"/>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93C47D"/>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93C47D"/>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93C47D"/>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93C47D"/>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93C47D"/>
                    </a:solidFill>
                  </a:tcPr>
                </a:tc>
                <a:extLst>
                  <a:ext uri="{0D108BD9-81ED-4DB2-BD59-A6C34878D82A}">
                    <a16:rowId xmlns:a16="http://schemas.microsoft.com/office/drawing/2014/main" val="10010"/>
                  </a:ext>
                </a:extLst>
              </a:tr>
              <a:tr h="202700">
                <a:tc>
                  <a:txBody>
                    <a:bodyPr/>
                    <a:lstStyle/>
                    <a:p>
                      <a:pPr marL="0" marR="0" lvl="0" indent="0" algn="ctr" rtl="0">
                        <a:spcBef>
                          <a:spcPts val="0"/>
                        </a:spcBef>
                        <a:buSzPct val="25000"/>
                        <a:buNone/>
                      </a:pPr>
                      <a:endParaRPr sz="800"/>
                    </a:p>
                  </a:txBody>
                  <a:tcPr marL="0" marR="0" marT="0" marB="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3F33E"/>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28575" cap="flat" cmpd="sng">
                      <a:solidFill>
                        <a:srgbClr val="FF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3F33E"/>
                    </a:solidFill>
                  </a:tcPr>
                </a:tc>
                <a:tc>
                  <a:txBody>
                    <a:bodyPr/>
                    <a:lstStyle/>
                    <a:p>
                      <a:pPr marL="0" marR="0" lvl="0" indent="0" algn="ctr" rtl="0">
                        <a:spcBef>
                          <a:spcPts val="0"/>
                        </a:spcBef>
                        <a:buSzPct val="25000"/>
                        <a:buNone/>
                      </a:pPr>
                      <a:endParaRPr sz="800"/>
                    </a:p>
                  </a:txBody>
                  <a:tcPr marL="0" marR="0" marT="0" marB="0" anchor="ctr">
                    <a:lnL w="28575" cap="flat" cmpd="sng">
                      <a:solidFill>
                        <a:srgbClr val="FF0000"/>
                      </a:solidFill>
                      <a:prstDash val="solid"/>
                      <a:round/>
                      <a:headEnd type="none" w="med" len="med"/>
                      <a:tailEnd type="none" w="med" len="med"/>
                    </a:lnL>
                    <a:lnR w="28575" cap="flat" cmpd="sng">
                      <a:solidFill>
                        <a:srgbClr val="FF0000"/>
                      </a:solidFill>
                      <a:prstDash val="solid"/>
                      <a:round/>
                      <a:headEnd type="none" w="med" len="med"/>
                      <a:tailEnd type="none" w="med" len="med"/>
                    </a:lnR>
                    <a:lnT w="28575" cap="flat" cmpd="sng">
                      <a:solidFill>
                        <a:srgbClr val="FF0000"/>
                      </a:solidFill>
                      <a:prstDash val="solid"/>
                      <a:round/>
                      <a:headEnd type="none" w="med" len="med"/>
                      <a:tailEnd type="none" w="med" len="med"/>
                    </a:lnT>
                    <a:lnB w="28575" cap="flat" cmpd="sng">
                      <a:solidFill>
                        <a:srgbClr val="FF0000"/>
                      </a:solidFill>
                      <a:prstDash val="solid"/>
                      <a:round/>
                      <a:headEnd type="none" w="med" len="med"/>
                      <a:tailEnd type="none" w="med" len="med"/>
                    </a:lnB>
                    <a:solidFill>
                      <a:srgbClr val="D3F33E"/>
                    </a:solidFill>
                  </a:tcPr>
                </a:tc>
                <a:tc>
                  <a:txBody>
                    <a:bodyPr/>
                    <a:lstStyle/>
                    <a:p>
                      <a:pPr marL="0" marR="0" lvl="0" indent="0" algn="ctr" rtl="0">
                        <a:spcBef>
                          <a:spcPts val="0"/>
                        </a:spcBef>
                        <a:buSzPct val="25000"/>
                        <a:buNone/>
                      </a:pPr>
                      <a:endParaRPr sz="800"/>
                    </a:p>
                  </a:txBody>
                  <a:tcPr marL="0" marR="0" marT="0" marB="0" anchor="ctr">
                    <a:lnL w="28575" cap="flat" cmpd="sng">
                      <a:solidFill>
                        <a:srgbClr val="FF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3F33E"/>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3F33E"/>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3F33E"/>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3F33E"/>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3F33E"/>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3F33E"/>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3F33E"/>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3F33E"/>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3F33E"/>
                    </a:solidFill>
                  </a:tcPr>
                </a:tc>
                <a:extLst>
                  <a:ext uri="{0D108BD9-81ED-4DB2-BD59-A6C34878D82A}">
                    <a16:rowId xmlns:a16="http://schemas.microsoft.com/office/drawing/2014/main" val="10011"/>
                  </a:ext>
                </a:extLst>
              </a:tr>
              <a:tr h="202700">
                <a:tc>
                  <a:txBody>
                    <a:bodyPr/>
                    <a:lstStyle/>
                    <a:p>
                      <a:pPr marL="0" marR="0" lvl="0" indent="0" algn="ctr" rtl="0">
                        <a:spcBef>
                          <a:spcPts val="0"/>
                        </a:spcBef>
                        <a:buSzPct val="25000"/>
                        <a:buNone/>
                      </a:pPr>
                      <a:endParaRPr sz="800"/>
                    </a:p>
                  </a:txBody>
                  <a:tcPr marL="0" marR="0" marT="0" marB="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28575" cap="flat" cmpd="sng">
                      <a:solidFill>
                        <a:srgbClr val="FF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0012"/>
                  </a:ext>
                </a:extLst>
              </a:tr>
              <a:tr h="202700">
                <a:tc>
                  <a:txBody>
                    <a:bodyPr/>
                    <a:lstStyle/>
                    <a:p>
                      <a:pPr marL="0" marR="0" lvl="0" indent="0" algn="ctr" rtl="0">
                        <a:spcBef>
                          <a:spcPts val="0"/>
                        </a:spcBef>
                        <a:buSzPct val="25000"/>
                        <a:buNone/>
                      </a:pPr>
                      <a:endParaRPr sz="800"/>
                    </a:p>
                  </a:txBody>
                  <a:tcPr marL="0" marR="0" marT="0" marB="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0013"/>
                  </a:ext>
                </a:extLst>
              </a:tr>
              <a:tr h="202700">
                <a:tc>
                  <a:txBody>
                    <a:bodyPr/>
                    <a:lstStyle/>
                    <a:p>
                      <a:pPr marL="0" marR="0" lvl="0" indent="0" algn="ctr" rtl="0">
                        <a:spcBef>
                          <a:spcPts val="0"/>
                        </a:spcBef>
                        <a:buSzPct val="25000"/>
                        <a:buNone/>
                      </a:pPr>
                      <a:endParaRPr sz="800"/>
                    </a:p>
                  </a:txBody>
                  <a:tcPr marL="0" marR="0" marT="0" marB="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dirty="0"/>
                    </a:p>
                  </a:txBody>
                  <a:tcPr marL="0" marR="0" marT="0" marB="0" anchor="ctr">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0014"/>
                  </a:ext>
                </a:extLst>
              </a:tr>
            </a:tbl>
          </a:graphicData>
        </a:graphic>
      </p:graphicFrame>
      <p:sp>
        <p:nvSpPr>
          <p:cNvPr id="480" name="Shape 480"/>
          <p:cNvSpPr/>
          <p:nvPr/>
        </p:nvSpPr>
        <p:spPr>
          <a:xfrm>
            <a:off x="3832147" y="2505019"/>
            <a:ext cx="910875" cy="1208400"/>
          </a:xfrm>
          <a:custGeom>
            <a:avLst/>
            <a:gdLst/>
            <a:ahLst/>
            <a:cxnLst/>
            <a:rect l="0" t="0" r="0" b="0"/>
            <a:pathLst>
              <a:path w="36435" h="48336" extrusionOk="0">
                <a:moveTo>
                  <a:pt x="0" y="48336"/>
                </a:moveTo>
                <a:cubicBezTo>
                  <a:pt x="6068" y="43628"/>
                  <a:pt x="36199" y="28144"/>
                  <a:pt x="36409" y="20088"/>
                </a:cubicBezTo>
                <a:cubicBezTo>
                  <a:pt x="36618" y="12032"/>
                  <a:pt x="7114" y="3348"/>
                  <a:pt x="1255" y="0"/>
                </a:cubicBezTo>
              </a:path>
            </a:pathLst>
          </a:custGeom>
          <a:noFill/>
          <a:ln w="38100" cap="flat" cmpd="sng">
            <a:solidFill>
              <a:srgbClr val="FF0000"/>
            </a:solidFill>
            <a:prstDash val="solid"/>
            <a:round/>
            <a:headEnd type="none" w="lg" len="lg"/>
            <a:tailEnd type="triangle" w="lg" len="lg"/>
          </a:ln>
        </p:spPr>
        <p:txBody>
          <a:bodyPr/>
          <a:lstStyle/>
          <a:p>
            <a:endParaRPr lang="en-US"/>
          </a:p>
        </p:txBody>
      </p:sp>
      <p:sp>
        <p:nvSpPr>
          <p:cNvPr id="481" name="Shape 481"/>
          <p:cNvSpPr/>
          <p:nvPr/>
        </p:nvSpPr>
        <p:spPr>
          <a:xfrm>
            <a:off x="3832147" y="2505018"/>
            <a:ext cx="910875" cy="1789036"/>
          </a:xfrm>
          <a:custGeom>
            <a:avLst/>
            <a:gdLst/>
            <a:ahLst/>
            <a:cxnLst/>
            <a:rect l="0" t="0" r="0" b="0"/>
            <a:pathLst>
              <a:path w="36435" h="48336" extrusionOk="0">
                <a:moveTo>
                  <a:pt x="0" y="48336"/>
                </a:moveTo>
                <a:cubicBezTo>
                  <a:pt x="6068" y="43628"/>
                  <a:pt x="36199" y="28144"/>
                  <a:pt x="36409" y="20088"/>
                </a:cubicBezTo>
                <a:cubicBezTo>
                  <a:pt x="36618" y="12032"/>
                  <a:pt x="7114" y="3348"/>
                  <a:pt x="1255" y="0"/>
                </a:cubicBezTo>
              </a:path>
            </a:pathLst>
          </a:custGeom>
          <a:noFill/>
          <a:ln w="38100" cap="flat" cmpd="sng">
            <a:solidFill>
              <a:srgbClr val="FF0000"/>
            </a:solidFill>
            <a:prstDash val="solid"/>
            <a:round/>
            <a:headEnd type="none" w="lg" len="lg"/>
            <a:tailEnd type="triangle" w="lg" len="lg"/>
          </a:ln>
        </p:spPr>
        <p:txBody>
          <a:bodyPr/>
          <a:lstStyle/>
          <a:p>
            <a:endParaRPr lang="en-US" dirty="0"/>
          </a:p>
        </p:txBody>
      </p:sp>
      <p:sp>
        <p:nvSpPr>
          <p:cNvPr id="482" name="Shape 482"/>
          <p:cNvSpPr/>
          <p:nvPr/>
        </p:nvSpPr>
        <p:spPr>
          <a:xfrm>
            <a:off x="3832147" y="2527943"/>
            <a:ext cx="910875" cy="1994705"/>
          </a:xfrm>
          <a:custGeom>
            <a:avLst/>
            <a:gdLst/>
            <a:ahLst/>
            <a:cxnLst/>
            <a:rect l="0" t="0" r="0" b="0"/>
            <a:pathLst>
              <a:path w="36435" h="48336" extrusionOk="0">
                <a:moveTo>
                  <a:pt x="0" y="48336"/>
                </a:moveTo>
                <a:cubicBezTo>
                  <a:pt x="6068" y="43628"/>
                  <a:pt x="36199" y="28144"/>
                  <a:pt x="36409" y="20088"/>
                </a:cubicBezTo>
                <a:cubicBezTo>
                  <a:pt x="36618" y="12032"/>
                  <a:pt x="7114" y="3348"/>
                  <a:pt x="1255" y="0"/>
                </a:cubicBezTo>
              </a:path>
            </a:pathLst>
          </a:custGeom>
          <a:noFill/>
          <a:ln w="38100" cap="flat" cmpd="sng">
            <a:solidFill>
              <a:srgbClr val="FF0000"/>
            </a:solidFill>
            <a:prstDash val="solid"/>
            <a:round/>
            <a:headEnd type="none" w="lg" len="lg"/>
            <a:tailEnd type="triangle" w="lg" len="lg"/>
          </a:ln>
        </p:spPr>
        <p:txBody>
          <a:bodyPr/>
          <a:lstStyle/>
          <a:p>
            <a:endParaRPr lang="en-US" dirty="0"/>
          </a:p>
        </p:txBody>
      </p:sp>
      <p:sp>
        <p:nvSpPr>
          <p:cNvPr id="483" name="Shape 483"/>
          <p:cNvSpPr txBox="1">
            <a:spLocks noGrp="1"/>
          </p:cNvSpPr>
          <p:nvPr>
            <p:ph type="title"/>
          </p:nvPr>
        </p:nvSpPr>
        <p:spPr>
          <a:xfrm>
            <a:off x="1908522" y="5286640"/>
            <a:ext cx="5699100" cy="1053600"/>
          </a:xfrm>
          <a:prstGeom prst="rect">
            <a:avLst/>
          </a:prstGeom>
        </p:spPr>
        <p:txBody>
          <a:bodyPr lIns="91425" tIns="91425" rIns="91425" bIns="91425" anchor="t" anchorCtr="0">
            <a:noAutofit/>
          </a:bodyPr>
          <a:lstStyle/>
          <a:p>
            <a:pPr lvl="0" algn="ctr" rtl="0">
              <a:spcBef>
                <a:spcPts val="0"/>
              </a:spcBef>
              <a:buNone/>
            </a:pPr>
            <a:r>
              <a:rPr lang="en-US" sz="2400"/>
              <a:t>For each missing value, only average across similar observations (rows)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0" y="0"/>
            <a:ext cx="9144000" cy="1143000"/>
          </a:xfrm>
          <a:prstGeom prst="rect">
            <a:avLst/>
          </a:prstGeom>
        </p:spPr>
        <p:txBody>
          <a:bodyPr lIns="91425" tIns="91425" rIns="91425" bIns="91425" anchor="t" anchorCtr="0">
            <a:noAutofit/>
          </a:bodyPr>
          <a:lstStyle/>
          <a:p>
            <a:pPr lvl="0" rtl="0">
              <a:spcBef>
                <a:spcPts val="0"/>
              </a:spcBef>
              <a:buNone/>
            </a:pPr>
            <a:r>
              <a:rPr lang="en-US" sz="4000" dirty="0"/>
              <a:t>Practical tip: indicators for imputed data</a:t>
            </a:r>
          </a:p>
        </p:txBody>
      </p:sp>
      <p:graphicFrame>
        <p:nvGraphicFramePr>
          <p:cNvPr id="513" name="Shape 513"/>
          <p:cNvGraphicFramePr/>
          <p:nvPr>
            <p:extLst>
              <p:ext uri="{D42A27DB-BD31-4B8C-83A1-F6EECF244321}">
                <p14:modId xmlns:p14="http://schemas.microsoft.com/office/powerpoint/2010/main" val="167573877"/>
              </p:ext>
            </p:extLst>
          </p:nvPr>
        </p:nvGraphicFramePr>
        <p:xfrm>
          <a:off x="344337" y="2192990"/>
          <a:ext cx="8455325" cy="2346960"/>
        </p:xfrm>
        <a:graphic>
          <a:graphicData uri="http://schemas.openxmlformats.org/drawingml/2006/table">
            <a:tbl>
              <a:tblPr>
                <a:noFill/>
                <a:tableStyleId>{635BAD22-BF1D-47B8-B43B-A763EC4562D3}</a:tableStyleId>
              </a:tblPr>
              <a:tblGrid>
                <a:gridCol w="802025">
                  <a:extLst>
                    <a:ext uri="{9D8B030D-6E8A-4147-A177-3AD203B41FA5}">
                      <a16:colId xmlns:a16="http://schemas.microsoft.com/office/drawing/2014/main" val="20000"/>
                    </a:ext>
                  </a:extLst>
                </a:gridCol>
                <a:gridCol w="972575">
                  <a:extLst>
                    <a:ext uri="{9D8B030D-6E8A-4147-A177-3AD203B41FA5}">
                      <a16:colId xmlns:a16="http://schemas.microsoft.com/office/drawing/2014/main" val="20001"/>
                    </a:ext>
                  </a:extLst>
                </a:gridCol>
                <a:gridCol w="919975">
                  <a:extLst>
                    <a:ext uri="{9D8B030D-6E8A-4147-A177-3AD203B41FA5}">
                      <a16:colId xmlns:a16="http://schemas.microsoft.com/office/drawing/2014/main" val="20002"/>
                    </a:ext>
                  </a:extLst>
                </a:gridCol>
                <a:gridCol w="1012525">
                  <a:extLst>
                    <a:ext uri="{9D8B030D-6E8A-4147-A177-3AD203B41FA5}">
                      <a16:colId xmlns:a16="http://schemas.microsoft.com/office/drawing/2014/main" val="20003"/>
                    </a:ext>
                  </a:extLst>
                </a:gridCol>
                <a:gridCol w="589025">
                  <a:extLst>
                    <a:ext uri="{9D8B030D-6E8A-4147-A177-3AD203B41FA5}">
                      <a16:colId xmlns:a16="http://schemas.microsoft.com/office/drawing/2014/main" val="20004"/>
                    </a:ext>
                  </a:extLst>
                </a:gridCol>
                <a:gridCol w="552650">
                  <a:extLst>
                    <a:ext uri="{9D8B030D-6E8A-4147-A177-3AD203B41FA5}">
                      <a16:colId xmlns:a16="http://schemas.microsoft.com/office/drawing/2014/main" val="20005"/>
                    </a:ext>
                  </a:extLst>
                </a:gridCol>
                <a:gridCol w="1271225">
                  <a:extLst>
                    <a:ext uri="{9D8B030D-6E8A-4147-A177-3AD203B41FA5}">
                      <a16:colId xmlns:a16="http://schemas.microsoft.com/office/drawing/2014/main" val="20006"/>
                    </a:ext>
                  </a:extLst>
                </a:gridCol>
                <a:gridCol w="1487575">
                  <a:extLst>
                    <a:ext uri="{9D8B030D-6E8A-4147-A177-3AD203B41FA5}">
                      <a16:colId xmlns:a16="http://schemas.microsoft.com/office/drawing/2014/main" val="20007"/>
                    </a:ext>
                  </a:extLst>
                </a:gridCol>
                <a:gridCol w="847750">
                  <a:extLst>
                    <a:ext uri="{9D8B030D-6E8A-4147-A177-3AD203B41FA5}">
                      <a16:colId xmlns:a16="http://schemas.microsoft.com/office/drawing/2014/main" val="20008"/>
                    </a:ext>
                  </a:extLst>
                </a:gridCol>
              </a:tblGrid>
              <a:tr h="285027">
                <a:tc>
                  <a:txBody>
                    <a:bodyPr/>
                    <a:lstStyle/>
                    <a:p>
                      <a:pPr lvl="0" rtl="0">
                        <a:spcBef>
                          <a:spcPts val="0"/>
                        </a:spcBef>
                        <a:buNone/>
                      </a:pPr>
                      <a:r>
                        <a:rPr lang="en-US" b="1" i="1"/>
                        <a:t>patient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a:t>dx_</a:t>
                      </a:r>
                      <a:r>
                        <a:rPr lang="en-US" i="1">
                          <a:solidFill>
                            <a:schemeClr val="dk1"/>
                          </a:solidFill>
                        </a:rPr>
                        <a:t>993.4</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a:solidFill>
                            <a:schemeClr val="dk1"/>
                          </a:solidFill>
                        </a:rPr>
                        <a:t>dx_</a:t>
                      </a:r>
                      <a:r>
                        <a:rPr lang="en-US" i="1">
                          <a:solidFill>
                            <a:schemeClr val="dk1"/>
                          </a:solidFill>
                        </a:rPr>
                        <a:t>23.6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a:solidFill>
                            <a:schemeClr val="dk1"/>
                          </a:solidFill>
                        </a:rPr>
                        <a:t>dx_</a:t>
                      </a:r>
                      <a:r>
                        <a:rPr lang="en-US" i="1">
                          <a:solidFill>
                            <a:schemeClr val="dk1"/>
                          </a:solidFill>
                        </a:rPr>
                        <a:t>107.0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a:t>age</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a:t>sex</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a:t>blood sugar</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38100"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b="1" i="1"/>
                        <a:t>blood sugar imputed?</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38100"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r>
                        <a:rPr lang="en-US" b="1" i="1"/>
                        <a: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73787">
                <a:tc>
                  <a:txBody>
                    <a:bodyPr/>
                    <a:lstStyle/>
                    <a:p>
                      <a:pPr lvl="0" rtl="0">
                        <a:spcBef>
                          <a:spcPts val="0"/>
                        </a:spcBef>
                        <a:buNone/>
                      </a:pPr>
                      <a:r>
                        <a:rPr lang="en-US"/>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31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F</a:t>
                      </a:r>
                    </a:p>
                  </a:txBody>
                  <a:tcPr marL="45720" marR="45720">
                    <a:lnL w="9525" cap="flat" cmpd="sng">
                      <a:solidFill>
                        <a:srgbClr val="000000"/>
                      </a:solidFill>
                      <a:prstDash val="solid"/>
                      <a:round/>
                      <a:headEnd type="none" w="med" len="med"/>
                      <a:tailEnd type="none" w="med" len="med"/>
                    </a:lnL>
                    <a:lnR w="381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120</a:t>
                      </a:r>
                    </a:p>
                  </a:txBody>
                  <a:tcPr marL="45720" marR="45720">
                    <a:lnL w="38100" cap="flat" cmpd="sng">
                      <a:solidFill>
                        <a:srgbClr val="000000"/>
                      </a:solidFill>
                      <a:prstDash val="solid"/>
                      <a:round/>
                      <a:headEnd type="none" w="med" len="med"/>
                      <a:tailEnd type="none" w="med" len="med"/>
                    </a:lnL>
                    <a:lnR w="38100" cap="flat" cmpd="sng">
                      <a:solidFill>
                        <a:srgbClr val="000000"/>
                      </a:solidFill>
                      <a:prstDash val="solid"/>
                      <a:round/>
                      <a:headEnd type="none" w="med" len="med"/>
                      <a:tailEnd type="none" w="med" len="med"/>
                    </a:lnR>
                    <a:lnT w="38100" cap="flat" cmpd="sng">
                      <a:solidFill>
                        <a:srgbClr val="000000"/>
                      </a:solidFill>
                      <a:prstDash val="solid"/>
                      <a:round/>
                      <a:headEnd type="none" w="med" len="med"/>
                      <a:tailEnd type="none" w="med" len="med"/>
                    </a:lnT>
                    <a:lnB w="38100" cap="flat" cmpd="sng">
                      <a:solidFill>
                        <a:srgbClr val="000000"/>
                      </a:solidFill>
                      <a:prstDash val="solid"/>
                      <a:round/>
                      <a:headEnd type="none" w="med" len="med"/>
                      <a:tailEnd type="none" w="med" len="med"/>
                    </a:lnB>
                    <a:solidFill>
                      <a:srgbClr val="CCCCCC"/>
                    </a:solidFill>
                  </a:tcPr>
                </a:tc>
                <a:tc>
                  <a:txBody>
                    <a:bodyPr/>
                    <a:lstStyle/>
                    <a:p>
                      <a:pPr lvl="0" rtl="0">
                        <a:spcBef>
                          <a:spcPts val="0"/>
                        </a:spcBef>
                        <a:buNone/>
                      </a:pPr>
                      <a:r>
                        <a:rPr lang="en-US"/>
                        <a:t>T</a:t>
                      </a:r>
                    </a:p>
                  </a:txBody>
                  <a:tcPr marL="45720" marR="45720">
                    <a:lnL w="38100" cap="flat" cmpd="sng">
                      <a:solidFill>
                        <a:srgbClr val="000000"/>
                      </a:solidFill>
                      <a:prstDash val="solid"/>
                      <a:round/>
                      <a:headEnd type="none" w="med" len="med"/>
                      <a:tailEnd type="none" w="med" len="med"/>
                    </a:lnL>
                    <a:lnR w="38100" cap="flat" cmpd="sng">
                      <a:solidFill>
                        <a:srgbClr val="000000"/>
                      </a:solidFill>
                      <a:prstDash val="solid"/>
                      <a:round/>
                      <a:headEnd type="none" w="med" len="med"/>
                      <a:tailEnd type="none" w="med" len="med"/>
                    </a:lnR>
                    <a:lnT w="38100" cap="flat" cmpd="sng">
                      <a:solidFill>
                        <a:srgbClr val="000000"/>
                      </a:solidFill>
                      <a:prstDash val="solid"/>
                      <a:round/>
                      <a:headEnd type="none" w="med" len="med"/>
                      <a:tailEnd type="none" w="med" len="med"/>
                    </a:lnT>
                    <a:lnB w="38100"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endParaRPr/>
                    </a:p>
                  </a:txBody>
                  <a:tcPr marL="45720" marR="45720">
                    <a:lnL w="381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73787">
                <a:tc>
                  <a:txBody>
                    <a:bodyPr/>
                    <a:lstStyle/>
                    <a:p>
                      <a:pPr lvl="0" rtl="0">
                        <a:spcBef>
                          <a:spcPts val="0"/>
                        </a:spcBef>
                        <a:buNone/>
                      </a:pPr>
                      <a:r>
                        <a:rPr lang="en-US"/>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89</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F</a:t>
                      </a:r>
                    </a:p>
                  </a:txBody>
                  <a:tcPr marL="45720" marR="45720">
                    <a:lnL w="9525" cap="flat" cmpd="sng">
                      <a:solidFill>
                        <a:srgbClr val="000000"/>
                      </a:solidFill>
                      <a:prstDash val="solid"/>
                      <a:round/>
                      <a:headEnd type="none" w="med" len="med"/>
                      <a:tailEnd type="none" w="med" len="med"/>
                    </a:lnL>
                    <a:lnR w="381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120</a:t>
                      </a:r>
                    </a:p>
                  </a:txBody>
                  <a:tcPr marL="45720" marR="45720">
                    <a:lnL w="38100" cap="flat" cmpd="sng">
                      <a:solidFill>
                        <a:srgbClr val="000000"/>
                      </a:solidFill>
                      <a:prstDash val="solid"/>
                      <a:round/>
                      <a:headEnd type="none" w="med" len="med"/>
                      <a:tailEnd type="none" w="med" len="med"/>
                    </a:lnL>
                    <a:lnR w="38100" cap="flat" cmpd="sng">
                      <a:solidFill>
                        <a:srgbClr val="000000"/>
                      </a:solidFill>
                      <a:prstDash val="solid"/>
                      <a:round/>
                      <a:headEnd type="none" w="med" len="med"/>
                      <a:tailEnd type="none" w="med" len="med"/>
                    </a:lnR>
                    <a:lnT w="38100" cap="flat" cmpd="sng">
                      <a:solidFill>
                        <a:srgbClr val="000000"/>
                      </a:solidFill>
                      <a:prstDash val="solid"/>
                      <a:round/>
                      <a:headEnd type="none" w="med" len="med"/>
                      <a:tailEnd type="none" w="med" len="med"/>
                    </a:lnT>
                    <a:lnB w="38100" cap="flat" cmpd="sng">
                      <a:solidFill>
                        <a:srgbClr val="000000"/>
                      </a:solidFill>
                      <a:prstDash val="solid"/>
                      <a:round/>
                      <a:headEnd type="none" w="med" len="med"/>
                      <a:tailEnd type="none" w="med" len="med"/>
                    </a:lnB>
                    <a:solidFill>
                      <a:srgbClr val="CCCCCC"/>
                    </a:solidFill>
                  </a:tcPr>
                </a:tc>
                <a:tc>
                  <a:txBody>
                    <a:bodyPr/>
                    <a:lstStyle/>
                    <a:p>
                      <a:pPr lvl="0" rtl="0">
                        <a:spcBef>
                          <a:spcPts val="0"/>
                        </a:spcBef>
                        <a:buNone/>
                      </a:pPr>
                      <a:r>
                        <a:rPr lang="en-US"/>
                        <a:t>T</a:t>
                      </a:r>
                    </a:p>
                  </a:txBody>
                  <a:tcPr marL="45720" marR="45720">
                    <a:lnL w="38100" cap="flat" cmpd="sng">
                      <a:solidFill>
                        <a:srgbClr val="000000"/>
                      </a:solidFill>
                      <a:prstDash val="solid"/>
                      <a:round/>
                      <a:headEnd type="none" w="med" len="med"/>
                      <a:tailEnd type="none" w="med" len="med"/>
                    </a:lnL>
                    <a:lnR w="38100" cap="flat" cmpd="sng">
                      <a:solidFill>
                        <a:srgbClr val="000000"/>
                      </a:solidFill>
                      <a:prstDash val="solid"/>
                      <a:round/>
                      <a:headEnd type="none" w="med" len="med"/>
                      <a:tailEnd type="none" w="med" len="med"/>
                    </a:lnR>
                    <a:lnT w="38100" cap="flat" cmpd="sng">
                      <a:solidFill>
                        <a:srgbClr val="000000"/>
                      </a:solidFill>
                      <a:prstDash val="solid"/>
                      <a:round/>
                      <a:headEnd type="none" w="med" len="med"/>
                      <a:tailEnd type="none" w="med" len="med"/>
                    </a:lnT>
                    <a:lnB w="38100"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endParaRPr/>
                    </a:p>
                  </a:txBody>
                  <a:tcPr marL="45720" marR="45720">
                    <a:lnL w="381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73787">
                <a:tc>
                  <a:txBody>
                    <a:bodyPr/>
                    <a:lstStyle/>
                    <a:p>
                      <a:pPr lvl="0" rtl="0">
                        <a:spcBef>
                          <a:spcPts val="0"/>
                        </a:spcBef>
                        <a:buNone/>
                      </a:pPr>
                      <a:r>
                        <a:rPr lang="en-US"/>
                        <a:t>30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M</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110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381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381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73787">
                <a:tc>
                  <a:txBody>
                    <a:bodyPr/>
                    <a:lstStyle/>
                    <a:p>
                      <a:pPr lvl="0" rtl="0">
                        <a:spcBef>
                          <a:spcPts val="0"/>
                        </a:spcBef>
                        <a:buNone/>
                      </a:pPr>
                      <a:r>
                        <a:rPr lang="en-US"/>
                        <a:t>46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12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120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73787">
                <a:tc>
                  <a:txBody>
                    <a:bodyPr/>
                    <a:lstStyle/>
                    <a:p>
                      <a:pPr lvl="0" rtl="0">
                        <a:spcBef>
                          <a:spcPts val="0"/>
                        </a:spcBef>
                        <a:buNone/>
                      </a:pPr>
                      <a:r>
                        <a:rPr lang="en-US"/>
                        <a:t>54</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36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M</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130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r>
                        <a:rPr lang="en-US"/>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73787">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EAD3"/>
                    </a:solidFill>
                  </a:tcPr>
                </a:tc>
                <a:tc>
                  <a:txBody>
                    <a:bodyPr/>
                    <a:lstStyle/>
                    <a:p>
                      <a:pPr lvl="0" rtl="0">
                        <a:spcBef>
                          <a:spcPts val="0"/>
                        </a:spcBef>
                        <a:buNone/>
                      </a:pPr>
                      <a:endParaRPr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676894"/>
            <a:ext cx="8229600" cy="5664530"/>
          </a:xfrm>
        </p:spPr>
        <p:txBody>
          <a:bodyPr/>
          <a:lstStyle/>
          <a:p>
            <a:pPr marL="11113" indent="0">
              <a:buNone/>
            </a:pPr>
            <a:r>
              <a:rPr lang="en-US" sz="2800" dirty="0">
                <a:solidFill>
                  <a:srgbClr val="FFFFFF"/>
                </a:solidFill>
              </a:rPr>
              <a:t>A friend comes to you with a dataset for diabetic patients. The dataset contains patient’s latest blood sugar levels, the doses of their diabetes medications, and the number of diabetes-related visits the patient has had in the past year. </a:t>
            </a:r>
          </a:p>
          <a:p>
            <a:pPr marL="11113" indent="0">
              <a:buNone/>
            </a:pPr>
            <a:r>
              <a:rPr lang="en-US" sz="2800" dirty="0">
                <a:solidFill>
                  <a:srgbClr val="FFFFFF"/>
                </a:solidFill>
              </a:rPr>
              <a:t>She wants to use this data to predict survival, but she is concerned because 50% of the patients have no recorded value for one or more of these variables. Another friend recommends column mean imputation.</a:t>
            </a:r>
          </a:p>
          <a:p>
            <a:pPr marL="11113" indent="0">
              <a:buNone/>
            </a:pPr>
            <a:endParaRPr lang="en-US" sz="2800" dirty="0">
              <a:solidFill>
                <a:srgbClr val="FFFFFF"/>
              </a:solidFill>
            </a:endParaRPr>
          </a:p>
          <a:p>
            <a:pPr marL="11113" indent="0" algn="ctr">
              <a:buNone/>
            </a:pPr>
            <a:r>
              <a:rPr lang="en-US" sz="2800" i="1" dirty="0">
                <a:solidFill>
                  <a:srgbClr val="FFFFFF"/>
                </a:solidFill>
              </a:rPr>
              <a:t>Do you agree with that recommendation for this dataset? Why or why not? Raise hands.</a:t>
            </a:r>
          </a:p>
        </p:txBody>
      </p:sp>
    </p:spTree>
    <p:extLst>
      <p:ext uri="{BB962C8B-B14F-4D97-AF65-F5344CB8AC3E}">
        <p14:creationId xmlns:p14="http://schemas.microsoft.com/office/powerpoint/2010/main" val="3500150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Shape 519"/>
          <p:cNvSpPr txBox="1">
            <a:spLocks noGrp="1"/>
          </p:cNvSpPr>
          <p:nvPr>
            <p:ph type="title"/>
          </p:nvPr>
        </p:nvSpPr>
        <p:spPr>
          <a:xfrm>
            <a:off x="0" y="0"/>
            <a:ext cx="8686800" cy="1143000"/>
          </a:xfrm>
          <a:prstGeom prst="rect">
            <a:avLst/>
          </a:prstGeom>
        </p:spPr>
        <p:txBody>
          <a:bodyPr lIns="91425" tIns="91425" rIns="91425" bIns="91425" anchor="t" anchorCtr="0">
            <a:noAutofit/>
          </a:bodyPr>
          <a:lstStyle/>
          <a:p>
            <a:pPr lvl="0" rtl="0">
              <a:spcBef>
                <a:spcPts val="0"/>
              </a:spcBef>
              <a:buNone/>
            </a:pPr>
            <a:r>
              <a:rPr lang="en-US"/>
              <a:t>Challenges with Imputation</a:t>
            </a:r>
          </a:p>
        </p:txBody>
      </p:sp>
      <p:sp>
        <p:nvSpPr>
          <p:cNvPr id="520" name="Shape 520"/>
          <p:cNvSpPr txBox="1">
            <a:spLocks noGrp="1"/>
          </p:cNvSpPr>
          <p:nvPr>
            <p:ph type="body" idx="1"/>
          </p:nvPr>
        </p:nvSpPr>
        <p:spPr>
          <a:xfrm>
            <a:off x="457200" y="1315233"/>
            <a:ext cx="8229600" cy="4997885"/>
          </a:xfrm>
          <a:prstGeom prst="rect">
            <a:avLst/>
          </a:prstGeom>
        </p:spPr>
        <p:txBody>
          <a:bodyPr lIns="91425" tIns="91425" rIns="91425" bIns="91425" anchor="t" anchorCtr="0">
            <a:noAutofit/>
          </a:bodyPr>
          <a:lstStyle/>
          <a:p>
            <a:pPr marL="293688" lvl="0" indent="-282575" rtl="0">
              <a:spcBef>
                <a:spcPts val="0"/>
              </a:spcBef>
            </a:pPr>
            <a:r>
              <a:rPr lang="en-US" dirty="0"/>
              <a:t>The more missing data there is, the harder it is to impute</a:t>
            </a:r>
          </a:p>
          <a:p>
            <a:pPr marL="293688" lvl="0" indent="-282575" rtl="0">
              <a:spcBef>
                <a:spcPts val="0"/>
              </a:spcBef>
            </a:pPr>
            <a:r>
              <a:rPr lang="en-US" dirty="0"/>
              <a:t>Most methods require some choices to be made (k for </a:t>
            </a:r>
            <a:r>
              <a:rPr lang="en-US" dirty="0" err="1"/>
              <a:t>kNN</a:t>
            </a:r>
            <a:r>
              <a:rPr lang="en-US" dirty="0"/>
              <a:t>)</a:t>
            </a:r>
          </a:p>
          <a:p>
            <a:pPr marL="293688" lvl="0" indent="-282575" rtl="0">
              <a:spcBef>
                <a:spcPts val="0"/>
              </a:spcBef>
            </a:pPr>
            <a:r>
              <a:rPr lang="en-US" dirty="0"/>
              <a:t>What if the value of the feature depends on an unobserved variable?</a:t>
            </a:r>
          </a:p>
          <a:p>
            <a:pPr marL="293688" lvl="0" indent="-282575" rtl="0">
              <a:spcBef>
                <a:spcPts val="0"/>
              </a:spcBef>
            </a:pPr>
            <a:endParaRPr lang="en-US" dirty="0"/>
          </a:p>
          <a:p>
            <a:pPr marL="293688" lvl="0" indent="-282575">
              <a:spcBef>
                <a:spcPts val="0"/>
              </a:spcBef>
            </a:pPr>
            <a:r>
              <a:rPr lang="en-US" dirty="0">
                <a:solidFill>
                  <a:srgbClr val="252525"/>
                </a:solidFill>
                <a:highlight>
                  <a:srgbClr val="FFFFFF"/>
                </a:highlight>
                <a:latin typeface="Calibri" panose="020F0502020204030204" pitchFamily="34" charset="0"/>
                <a:ea typeface="Arial"/>
                <a:cs typeface="Calibri" panose="020F0502020204030204" pitchFamily="34" charset="0"/>
                <a:sym typeface="Arial"/>
              </a:rPr>
              <a:t>Remember, imputed data do not have an error term included in their estimation (this is a problem!).</a:t>
            </a:r>
            <a:endParaRPr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Shape 519"/>
          <p:cNvSpPr txBox="1">
            <a:spLocks noGrp="1"/>
          </p:cNvSpPr>
          <p:nvPr>
            <p:ph type="title"/>
          </p:nvPr>
        </p:nvSpPr>
        <p:spPr>
          <a:xfrm>
            <a:off x="0" y="0"/>
            <a:ext cx="8686800" cy="1143000"/>
          </a:xfrm>
          <a:prstGeom prst="rect">
            <a:avLst/>
          </a:prstGeom>
        </p:spPr>
        <p:txBody>
          <a:bodyPr lIns="91425" tIns="91425" rIns="91425" bIns="91425" anchor="t" anchorCtr="0">
            <a:noAutofit/>
          </a:bodyPr>
          <a:lstStyle/>
          <a:p>
            <a:pPr lvl="0" rtl="0">
              <a:spcBef>
                <a:spcPts val="0"/>
              </a:spcBef>
              <a:buNone/>
            </a:pPr>
            <a:r>
              <a:rPr lang="en-US" dirty="0"/>
              <a:t>General advice for imputation</a:t>
            </a:r>
          </a:p>
        </p:txBody>
      </p:sp>
      <p:sp>
        <p:nvSpPr>
          <p:cNvPr id="520" name="Shape 520"/>
          <p:cNvSpPr txBox="1">
            <a:spLocks noGrp="1"/>
          </p:cNvSpPr>
          <p:nvPr>
            <p:ph type="body" idx="1"/>
          </p:nvPr>
        </p:nvSpPr>
        <p:spPr>
          <a:xfrm>
            <a:off x="457200" y="1329726"/>
            <a:ext cx="8229600" cy="4745398"/>
          </a:xfrm>
          <a:prstGeom prst="rect">
            <a:avLst/>
          </a:prstGeom>
        </p:spPr>
        <p:txBody>
          <a:bodyPr lIns="91425" tIns="91425" rIns="91425" bIns="91425" anchor="t" anchorCtr="0">
            <a:noAutofit/>
          </a:bodyPr>
          <a:lstStyle/>
          <a:p>
            <a:pPr marL="293688" lvl="0" indent="-282575">
              <a:spcBef>
                <a:spcPts val="0"/>
              </a:spcBef>
            </a:pPr>
            <a:r>
              <a:rPr lang="en-US" dirty="0"/>
              <a:t>It may be better to use an analysis method that naturally handles missingness rather than impute</a:t>
            </a:r>
          </a:p>
          <a:p>
            <a:pPr marL="293688" lvl="0" indent="-282575">
              <a:spcBef>
                <a:spcPts val="0"/>
              </a:spcBef>
            </a:pPr>
            <a:endParaRPr lang="en-US" dirty="0"/>
          </a:p>
          <a:p>
            <a:pPr marL="293688" lvl="0" indent="-282575">
              <a:spcBef>
                <a:spcPts val="0"/>
              </a:spcBef>
            </a:pPr>
            <a:r>
              <a:rPr lang="en-US" dirty="0"/>
              <a:t>Relative benefits in performance are often small relative to computation cost</a:t>
            </a:r>
          </a:p>
          <a:p>
            <a:pPr marL="293688" lvl="0" indent="-282575">
              <a:spcBef>
                <a:spcPts val="0"/>
              </a:spcBef>
            </a:pPr>
            <a:endParaRPr lang="en-US" dirty="0"/>
          </a:p>
          <a:p>
            <a:pPr marL="293688" lvl="0" indent="-282575">
              <a:spcBef>
                <a:spcPts val="0"/>
              </a:spcBef>
            </a:pPr>
            <a:r>
              <a:rPr lang="en-US" dirty="0"/>
              <a:t>Think about how important the feature might be to your problem</a:t>
            </a:r>
          </a:p>
        </p:txBody>
      </p:sp>
    </p:spTree>
    <p:extLst>
      <p:ext uri="{BB962C8B-B14F-4D97-AF65-F5344CB8AC3E}">
        <p14:creationId xmlns:p14="http://schemas.microsoft.com/office/powerpoint/2010/main" val="197762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Shape 324">
            <a:extLst>
              <a:ext uri="{FF2B5EF4-FFF2-40B4-BE49-F238E27FC236}">
                <a16:creationId xmlns:a16="http://schemas.microsoft.com/office/drawing/2014/main" id="{C5DE1CDE-B7C7-934C-BED8-FDCB4E61F0F5}"/>
              </a:ext>
            </a:extLst>
          </p:cNvPr>
          <p:cNvSpPr txBox="1">
            <a:spLocks/>
          </p:cNvSpPr>
          <p:nvPr/>
        </p:nvSpPr>
        <p:spPr>
          <a:xfrm>
            <a:off x="685800" y="2747962"/>
            <a:ext cx="7772400" cy="1362075"/>
          </a:xfrm>
          <a:prstGeom prst="rect">
            <a:avLst/>
          </a:prstGeom>
          <a:solidFill>
            <a:srgbClr val="FFFF99"/>
          </a:solidFill>
          <a:ln>
            <a:noFill/>
          </a:ln>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marL="0" marR="0" lvl="0" indent="0" algn="ctr" defTabSz="914400" rtl="0" eaLnBrk="1" fontAlgn="auto" latinLnBrk="0" hangingPunct="1">
              <a:lnSpc>
                <a:spcPct val="100000"/>
              </a:lnSpc>
              <a:spcBef>
                <a:spcPts val="0"/>
              </a:spcBef>
              <a:spcAft>
                <a:spcPts val="0"/>
              </a:spcAft>
              <a:buClr>
                <a:srgbClr val="000000"/>
              </a:buClr>
              <a:buSzPct val="25000"/>
              <a:buFont typeface="Calibri"/>
              <a:buNone/>
              <a:tabLst/>
              <a:defRPr/>
            </a:pPr>
            <a:r>
              <a:rPr kumimoji="0" lang="en" sz="48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Self study material</a:t>
            </a:r>
          </a:p>
        </p:txBody>
      </p:sp>
    </p:spTree>
    <p:extLst>
      <p:ext uri="{BB962C8B-B14F-4D97-AF65-F5344CB8AC3E}">
        <p14:creationId xmlns:p14="http://schemas.microsoft.com/office/powerpoint/2010/main" val="3886020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D4209-B0C0-5149-B2DA-5133ACB27096}"/>
              </a:ext>
            </a:extLst>
          </p:cNvPr>
          <p:cNvSpPr>
            <a:spLocks noGrp="1"/>
          </p:cNvSpPr>
          <p:nvPr>
            <p:ph type="title"/>
          </p:nvPr>
        </p:nvSpPr>
        <p:spPr/>
        <p:txBody>
          <a:bodyPr/>
          <a:lstStyle/>
          <a:p>
            <a:r>
              <a:rPr lang="en-US" dirty="0"/>
              <a:t>Data Cascades, </a:t>
            </a:r>
            <a:r>
              <a:rPr lang="en-US" dirty="0" err="1"/>
              <a:t>Sambasivan</a:t>
            </a:r>
            <a:r>
              <a:rPr lang="en-US" dirty="0"/>
              <a:t> et al</a:t>
            </a:r>
          </a:p>
        </p:txBody>
      </p:sp>
      <p:pic>
        <p:nvPicPr>
          <p:cNvPr id="3" name="Picture 2">
            <a:extLst>
              <a:ext uri="{FF2B5EF4-FFF2-40B4-BE49-F238E27FC236}">
                <a16:creationId xmlns:a16="http://schemas.microsoft.com/office/drawing/2014/main" id="{0F7DE046-C1F0-2C41-B21A-DC4576F3BD32}"/>
              </a:ext>
            </a:extLst>
          </p:cNvPr>
          <p:cNvPicPr>
            <a:picLocks noChangeAspect="1"/>
          </p:cNvPicPr>
          <p:nvPr/>
        </p:nvPicPr>
        <p:blipFill>
          <a:blip r:embed="rId2"/>
          <a:stretch>
            <a:fillRect/>
          </a:stretch>
        </p:blipFill>
        <p:spPr>
          <a:xfrm>
            <a:off x="0" y="1401417"/>
            <a:ext cx="9144000" cy="4055165"/>
          </a:xfrm>
          <a:prstGeom prst="rect">
            <a:avLst/>
          </a:prstGeom>
        </p:spPr>
      </p:pic>
      <p:sp>
        <p:nvSpPr>
          <p:cNvPr id="5" name="TextBox 4">
            <a:extLst>
              <a:ext uri="{FF2B5EF4-FFF2-40B4-BE49-F238E27FC236}">
                <a16:creationId xmlns:a16="http://schemas.microsoft.com/office/drawing/2014/main" id="{63E6D2B5-D786-494D-80E9-E89C8E4170C4}"/>
              </a:ext>
            </a:extLst>
          </p:cNvPr>
          <p:cNvSpPr txBox="1"/>
          <p:nvPr/>
        </p:nvSpPr>
        <p:spPr>
          <a:xfrm>
            <a:off x="2935091" y="6086726"/>
            <a:ext cx="3378941" cy="307777"/>
          </a:xfrm>
          <a:prstGeom prst="rect">
            <a:avLst/>
          </a:prstGeom>
          <a:noFill/>
        </p:spPr>
        <p:txBody>
          <a:bodyPr wrap="square">
            <a:spAutoFit/>
          </a:bodyPr>
          <a:lstStyle/>
          <a:p>
            <a:r>
              <a:rPr lang="en-US" dirty="0"/>
              <a:t>https://</a:t>
            </a:r>
            <a:r>
              <a:rPr lang="en-US" dirty="0" err="1"/>
              <a:t>research.google</a:t>
            </a:r>
            <a:r>
              <a:rPr lang="en-US" dirty="0"/>
              <a:t>/pubs/pub49953/</a:t>
            </a:r>
          </a:p>
        </p:txBody>
      </p:sp>
    </p:spTree>
    <p:extLst>
      <p:ext uri="{BB962C8B-B14F-4D97-AF65-F5344CB8AC3E}">
        <p14:creationId xmlns:p14="http://schemas.microsoft.com/office/powerpoint/2010/main" val="160849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picture containing text&#10;&#10;Description automatically generated">
            <a:extLst>
              <a:ext uri="{FF2B5EF4-FFF2-40B4-BE49-F238E27FC236}">
                <a16:creationId xmlns:a16="http://schemas.microsoft.com/office/drawing/2014/main" id="{9EF331E0-FEBC-2AF3-C6A8-6A841A1C4EDD}"/>
              </a:ext>
            </a:extLst>
          </p:cNvPr>
          <p:cNvPicPr>
            <a:picLocks noChangeAspect="1"/>
          </p:cNvPicPr>
          <p:nvPr/>
        </p:nvPicPr>
        <p:blipFill>
          <a:blip r:embed="rId2"/>
          <a:stretch>
            <a:fillRect/>
          </a:stretch>
        </p:blipFill>
        <p:spPr>
          <a:xfrm>
            <a:off x="96605" y="-629"/>
            <a:ext cx="8874271" cy="6806651"/>
          </a:xfrm>
          <a:prstGeom prst="rect">
            <a:avLst/>
          </a:prstGeom>
        </p:spPr>
      </p:pic>
    </p:spTree>
    <p:extLst>
      <p:ext uri="{BB962C8B-B14F-4D97-AF65-F5344CB8AC3E}">
        <p14:creationId xmlns:p14="http://schemas.microsoft.com/office/powerpoint/2010/main" val="116492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 name="Table 58">
            <a:extLst>
              <a:ext uri="{FF2B5EF4-FFF2-40B4-BE49-F238E27FC236}">
                <a16:creationId xmlns:a16="http://schemas.microsoft.com/office/drawing/2014/main" id="{BBC00EBB-8670-E641-8CC6-810D353E50ED}"/>
              </a:ext>
            </a:extLst>
          </p:cNvPr>
          <p:cNvGraphicFramePr>
            <a:graphicFrameLocks noGrp="1" noChangeAspect="1"/>
          </p:cNvGraphicFramePr>
          <p:nvPr>
            <p:extLst>
              <p:ext uri="{D42A27DB-BD31-4B8C-83A1-F6EECF244321}">
                <p14:modId xmlns:p14="http://schemas.microsoft.com/office/powerpoint/2010/main" val="1327412872"/>
              </p:ext>
            </p:extLst>
          </p:nvPr>
        </p:nvGraphicFramePr>
        <p:xfrm>
          <a:off x="6737755" y="2328730"/>
          <a:ext cx="1697352" cy="1645924"/>
        </p:xfrm>
        <a:graphic>
          <a:graphicData uri="http://schemas.openxmlformats.org/drawingml/2006/table">
            <a:tbl>
              <a:tblPr bandRow="1">
                <a:tableStyleId>{5C22544A-7EE6-4342-B048-85BDC9FD1C3A}</a:tableStyleId>
              </a:tblPr>
              <a:tblGrid>
                <a:gridCol w="141446">
                  <a:extLst>
                    <a:ext uri="{9D8B030D-6E8A-4147-A177-3AD203B41FA5}">
                      <a16:colId xmlns:a16="http://schemas.microsoft.com/office/drawing/2014/main" val="20000"/>
                    </a:ext>
                  </a:extLst>
                </a:gridCol>
                <a:gridCol w="141446">
                  <a:extLst>
                    <a:ext uri="{9D8B030D-6E8A-4147-A177-3AD203B41FA5}">
                      <a16:colId xmlns:a16="http://schemas.microsoft.com/office/drawing/2014/main" val="20001"/>
                    </a:ext>
                  </a:extLst>
                </a:gridCol>
                <a:gridCol w="141446">
                  <a:extLst>
                    <a:ext uri="{9D8B030D-6E8A-4147-A177-3AD203B41FA5}">
                      <a16:colId xmlns:a16="http://schemas.microsoft.com/office/drawing/2014/main" val="20002"/>
                    </a:ext>
                  </a:extLst>
                </a:gridCol>
                <a:gridCol w="141446">
                  <a:extLst>
                    <a:ext uri="{9D8B030D-6E8A-4147-A177-3AD203B41FA5}">
                      <a16:colId xmlns:a16="http://schemas.microsoft.com/office/drawing/2014/main" val="20003"/>
                    </a:ext>
                  </a:extLst>
                </a:gridCol>
                <a:gridCol w="141446">
                  <a:extLst>
                    <a:ext uri="{9D8B030D-6E8A-4147-A177-3AD203B41FA5}">
                      <a16:colId xmlns:a16="http://schemas.microsoft.com/office/drawing/2014/main" val="20004"/>
                    </a:ext>
                  </a:extLst>
                </a:gridCol>
                <a:gridCol w="141446">
                  <a:extLst>
                    <a:ext uri="{9D8B030D-6E8A-4147-A177-3AD203B41FA5}">
                      <a16:colId xmlns:a16="http://schemas.microsoft.com/office/drawing/2014/main" val="20005"/>
                    </a:ext>
                  </a:extLst>
                </a:gridCol>
                <a:gridCol w="141446">
                  <a:extLst>
                    <a:ext uri="{9D8B030D-6E8A-4147-A177-3AD203B41FA5}">
                      <a16:colId xmlns:a16="http://schemas.microsoft.com/office/drawing/2014/main" val="20006"/>
                    </a:ext>
                  </a:extLst>
                </a:gridCol>
                <a:gridCol w="141446">
                  <a:extLst>
                    <a:ext uri="{9D8B030D-6E8A-4147-A177-3AD203B41FA5}">
                      <a16:colId xmlns:a16="http://schemas.microsoft.com/office/drawing/2014/main" val="20007"/>
                    </a:ext>
                  </a:extLst>
                </a:gridCol>
                <a:gridCol w="141446">
                  <a:extLst>
                    <a:ext uri="{9D8B030D-6E8A-4147-A177-3AD203B41FA5}">
                      <a16:colId xmlns:a16="http://schemas.microsoft.com/office/drawing/2014/main" val="20008"/>
                    </a:ext>
                  </a:extLst>
                </a:gridCol>
                <a:gridCol w="141446">
                  <a:extLst>
                    <a:ext uri="{9D8B030D-6E8A-4147-A177-3AD203B41FA5}">
                      <a16:colId xmlns:a16="http://schemas.microsoft.com/office/drawing/2014/main" val="20009"/>
                    </a:ext>
                  </a:extLst>
                </a:gridCol>
                <a:gridCol w="141446">
                  <a:extLst>
                    <a:ext uri="{9D8B030D-6E8A-4147-A177-3AD203B41FA5}">
                      <a16:colId xmlns:a16="http://schemas.microsoft.com/office/drawing/2014/main" val="20010"/>
                    </a:ext>
                  </a:extLst>
                </a:gridCol>
                <a:gridCol w="141446">
                  <a:extLst>
                    <a:ext uri="{9D8B030D-6E8A-4147-A177-3AD203B41FA5}">
                      <a16:colId xmlns:a16="http://schemas.microsoft.com/office/drawing/2014/main" val="20011"/>
                    </a:ext>
                  </a:extLst>
                </a:gridCol>
              </a:tblGrid>
              <a:tr h="117566">
                <a:tc>
                  <a:txBody>
                    <a:bodyPr/>
                    <a:lstStyle/>
                    <a:p>
                      <a:pPr algn="ctr"/>
                      <a:r>
                        <a:rPr lang="en-US" sz="500" dirty="0"/>
                        <a:t>1</a:t>
                      </a:r>
                    </a:p>
                  </a:txBody>
                  <a:tcPr marL="0" marR="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rgbClr val="92D04F"/>
                    </a:solidFill>
                  </a:tcPr>
                </a:tc>
                <a:tc>
                  <a:txBody>
                    <a:bodyPr/>
                    <a:lstStyle/>
                    <a:p>
                      <a:pPr algn="ctr"/>
                      <a:r>
                        <a:rPr lang="en-US" sz="500" dirty="0"/>
                        <a:t>0</a:t>
                      </a:r>
                    </a:p>
                  </a:txBody>
                  <a:tcPr marL="0" marR="0" marT="0" marB="0" anchor="ctr">
                    <a:lnT w="6350" cap="flat" cmpd="sng" algn="ctr">
                      <a:solidFill>
                        <a:schemeClr val="tx1"/>
                      </a:solidFill>
                      <a:prstDash val="solid"/>
                      <a:round/>
                      <a:headEnd type="none" w="med" len="med"/>
                      <a:tailEnd type="none" w="med" len="med"/>
                    </a:lnT>
                    <a:solidFill>
                      <a:srgbClr val="92D04F"/>
                    </a:solidFill>
                  </a:tcPr>
                </a:tc>
                <a:tc>
                  <a:txBody>
                    <a:bodyPr/>
                    <a:lstStyle/>
                    <a:p>
                      <a:pPr algn="ctr"/>
                      <a:r>
                        <a:rPr lang="en-US" sz="500" dirty="0"/>
                        <a:t>-1</a:t>
                      </a:r>
                    </a:p>
                  </a:txBody>
                  <a:tcPr marL="0" marR="0" marT="0" marB="0" anchor="ctr">
                    <a:lnT w="6350" cap="flat" cmpd="sng" algn="ctr">
                      <a:solidFill>
                        <a:schemeClr val="tx1"/>
                      </a:solidFill>
                      <a:prstDash val="solid"/>
                      <a:round/>
                      <a:headEnd type="none" w="med" len="med"/>
                      <a:tailEnd type="none" w="med" len="med"/>
                    </a:lnT>
                    <a:solidFill>
                      <a:srgbClr val="92D04F"/>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D89693"/>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D89693"/>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D89693"/>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F79647"/>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F79647"/>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F79647"/>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95B3D8"/>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rgbClr val="95B3D8"/>
                    </a:solidFill>
                  </a:tcPr>
                </a:tc>
                <a:extLst>
                  <a:ext uri="{0D108BD9-81ED-4DB2-BD59-A6C34878D82A}">
                    <a16:rowId xmlns:a16="http://schemas.microsoft.com/office/drawing/2014/main" val="10000"/>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1"/>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D89693"/>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2"/>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3"/>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4"/>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5"/>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6"/>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7"/>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8"/>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9"/>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10"/>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11"/>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12"/>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rgbClr val="92D04F"/>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92D04F"/>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92D04F"/>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D89693"/>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D89693"/>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D89693"/>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F79647"/>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F79647"/>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F79647"/>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95B3D8"/>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rgbClr val="95B3D8"/>
                    </a:solidFill>
                  </a:tcPr>
                </a:tc>
                <a:extLst>
                  <a:ext uri="{0D108BD9-81ED-4DB2-BD59-A6C34878D82A}">
                    <a16:rowId xmlns:a16="http://schemas.microsoft.com/office/drawing/2014/main" val="10013"/>
                  </a:ext>
                </a:extLst>
              </a:tr>
            </a:tbl>
          </a:graphicData>
        </a:graphic>
      </p:graphicFrame>
      <p:graphicFrame>
        <p:nvGraphicFramePr>
          <p:cNvPr id="58" name="Table 57">
            <a:extLst>
              <a:ext uri="{FF2B5EF4-FFF2-40B4-BE49-F238E27FC236}">
                <a16:creationId xmlns:a16="http://schemas.microsoft.com/office/drawing/2014/main" id="{08FE9E15-393E-CF48-AC96-A32C460FCB39}"/>
              </a:ext>
            </a:extLst>
          </p:cNvPr>
          <p:cNvGraphicFramePr>
            <a:graphicFrameLocks noGrp="1" noChangeAspect="1"/>
          </p:cNvGraphicFramePr>
          <p:nvPr>
            <p:extLst>
              <p:ext uri="{D42A27DB-BD31-4B8C-83A1-F6EECF244321}">
                <p14:modId xmlns:p14="http://schemas.microsoft.com/office/powerpoint/2010/main" val="3373400408"/>
              </p:ext>
            </p:extLst>
          </p:nvPr>
        </p:nvGraphicFramePr>
        <p:xfrm>
          <a:off x="6600256" y="2446162"/>
          <a:ext cx="1697352" cy="1645924"/>
        </p:xfrm>
        <a:graphic>
          <a:graphicData uri="http://schemas.openxmlformats.org/drawingml/2006/table">
            <a:tbl>
              <a:tblPr bandRow="1">
                <a:tableStyleId>{5C22544A-7EE6-4342-B048-85BDC9FD1C3A}</a:tableStyleId>
              </a:tblPr>
              <a:tblGrid>
                <a:gridCol w="141446">
                  <a:extLst>
                    <a:ext uri="{9D8B030D-6E8A-4147-A177-3AD203B41FA5}">
                      <a16:colId xmlns:a16="http://schemas.microsoft.com/office/drawing/2014/main" val="20000"/>
                    </a:ext>
                  </a:extLst>
                </a:gridCol>
                <a:gridCol w="141446">
                  <a:extLst>
                    <a:ext uri="{9D8B030D-6E8A-4147-A177-3AD203B41FA5}">
                      <a16:colId xmlns:a16="http://schemas.microsoft.com/office/drawing/2014/main" val="20001"/>
                    </a:ext>
                  </a:extLst>
                </a:gridCol>
                <a:gridCol w="141446">
                  <a:extLst>
                    <a:ext uri="{9D8B030D-6E8A-4147-A177-3AD203B41FA5}">
                      <a16:colId xmlns:a16="http://schemas.microsoft.com/office/drawing/2014/main" val="20002"/>
                    </a:ext>
                  </a:extLst>
                </a:gridCol>
                <a:gridCol w="141446">
                  <a:extLst>
                    <a:ext uri="{9D8B030D-6E8A-4147-A177-3AD203B41FA5}">
                      <a16:colId xmlns:a16="http://schemas.microsoft.com/office/drawing/2014/main" val="20003"/>
                    </a:ext>
                  </a:extLst>
                </a:gridCol>
                <a:gridCol w="141446">
                  <a:extLst>
                    <a:ext uri="{9D8B030D-6E8A-4147-A177-3AD203B41FA5}">
                      <a16:colId xmlns:a16="http://schemas.microsoft.com/office/drawing/2014/main" val="20004"/>
                    </a:ext>
                  </a:extLst>
                </a:gridCol>
                <a:gridCol w="141446">
                  <a:extLst>
                    <a:ext uri="{9D8B030D-6E8A-4147-A177-3AD203B41FA5}">
                      <a16:colId xmlns:a16="http://schemas.microsoft.com/office/drawing/2014/main" val="20005"/>
                    </a:ext>
                  </a:extLst>
                </a:gridCol>
                <a:gridCol w="141446">
                  <a:extLst>
                    <a:ext uri="{9D8B030D-6E8A-4147-A177-3AD203B41FA5}">
                      <a16:colId xmlns:a16="http://schemas.microsoft.com/office/drawing/2014/main" val="20006"/>
                    </a:ext>
                  </a:extLst>
                </a:gridCol>
                <a:gridCol w="141446">
                  <a:extLst>
                    <a:ext uri="{9D8B030D-6E8A-4147-A177-3AD203B41FA5}">
                      <a16:colId xmlns:a16="http://schemas.microsoft.com/office/drawing/2014/main" val="20007"/>
                    </a:ext>
                  </a:extLst>
                </a:gridCol>
                <a:gridCol w="141446">
                  <a:extLst>
                    <a:ext uri="{9D8B030D-6E8A-4147-A177-3AD203B41FA5}">
                      <a16:colId xmlns:a16="http://schemas.microsoft.com/office/drawing/2014/main" val="20008"/>
                    </a:ext>
                  </a:extLst>
                </a:gridCol>
                <a:gridCol w="141446">
                  <a:extLst>
                    <a:ext uri="{9D8B030D-6E8A-4147-A177-3AD203B41FA5}">
                      <a16:colId xmlns:a16="http://schemas.microsoft.com/office/drawing/2014/main" val="20009"/>
                    </a:ext>
                  </a:extLst>
                </a:gridCol>
                <a:gridCol w="141446">
                  <a:extLst>
                    <a:ext uri="{9D8B030D-6E8A-4147-A177-3AD203B41FA5}">
                      <a16:colId xmlns:a16="http://schemas.microsoft.com/office/drawing/2014/main" val="20010"/>
                    </a:ext>
                  </a:extLst>
                </a:gridCol>
                <a:gridCol w="141446">
                  <a:extLst>
                    <a:ext uri="{9D8B030D-6E8A-4147-A177-3AD203B41FA5}">
                      <a16:colId xmlns:a16="http://schemas.microsoft.com/office/drawing/2014/main" val="20011"/>
                    </a:ext>
                  </a:extLst>
                </a:gridCol>
              </a:tblGrid>
              <a:tr h="117566">
                <a:tc>
                  <a:txBody>
                    <a:bodyPr/>
                    <a:lstStyle/>
                    <a:p>
                      <a:pPr algn="ctr"/>
                      <a:r>
                        <a:rPr lang="en-US" sz="500" dirty="0"/>
                        <a:t>1</a:t>
                      </a:r>
                    </a:p>
                  </a:txBody>
                  <a:tcPr marL="0" marR="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rgbClr val="92D04F"/>
                    </a:solidFill>
                  </a:tcPr>
                </a:tc>
                <a:tc>
                  <a:txBody>
                    <a:bodyPr/>
                    <a:lstStyle/>
                    <a:p>
                      <a:pPr algn="ctr"/>
                      <a:r>
                        <a:rPr lang="en-US" sz="500" dirty="0"/>
                        <a:t>0</a:t>
                      </a:r>
                    </a:p>
                  </a:txBody>
                  <a:tcPr marL="0" marR="0" marT="0" marB="0" anchor="ctr">
                    <a:lnT w="6350" cap="flat" cmpd="sng" algn="ctr">
                      <a:solidFill>
                        <a:schemeClr val="tx1"/>
                      </a:solidFill>
                      <a:prstDash val="solid"/>
                      <a:round/>
                      <a:headEnd type="none" w="med" len="med"/>
                      <a:tailEnd type="none" w="med" len="med"/>
                    </a:lnT>
                    <a:solidFill>
                      <a:srgbClr val="92D04F"/>
                    </a:solidFill>
                  </a:tcPr>
                </a:tc>
                <a:tc>
                  <a:txBody>
                    <a:bodyPr/>
                    <a:lstStyle/>
                    <a:p>
                      <a:pPr algn="ctr"/>
                      <a:r>
                        <a:rPr lang="en-US" sz="500" dirty="0"/>
                        <a:t>-1</a:t>
                      </a:r>
                    </a:p>
                  </a:txBody>
                  <a:tcPr marL="0" marR="0" marT="0" marB="0" anchor="ctr">
                    <a:lnT w="6350" cap="flat" cmpd="sng" algn="ctr">
                      <a:solidFill>
                        <a:schemeClr val="tx1"/>
                      </a:solidFill>
                      <a:prstDash val="solid"/>
                      <a:round/>
                      <a:headEnd type="none" w="med" len="med"/>
                      <a:tailEnd type="none" w="med" len="med"/>
                    </a:lnT>
                    <a:solidFill>
                      <a:srgbClr val="92D04F"/>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D89693"/>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D89693"/>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D89693"/>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F79647"/>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F79647"/>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F79647"/>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95B3D8"/>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rgbClr val="95B3D8"/>
                    </a:solidFill>
                  </a:tcPr>
                </a:tc>
                <a:extLst>
                  <a:ext uri="{0D108BD9-81ED-4DB2-BD59-A6C34878D82A}">
                    <a16:rowId xmlns:a16="http://schemas.microsoft.com/office/drawing/2014/main" val="10000"/>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1"/>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D89693"/>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2"/>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3"/>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4"/>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5"/>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6"/>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7"/>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8"/>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9"/>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10"/>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11"/>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12"/>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rgbClr val="92D04F"/>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92D04F"/>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92D04F"/>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D89693"/>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D89693"/>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D89693"/>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F79647"/>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F79647"/>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F79647"/>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95B3D8"/>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rgbClr val="95B3D8"/>
                    </a:solidFill>
                  </a:tcPr>
                </a:tc>
                <a:extLst>
                  <a:ext uri="{0D108BD9-81ED-4DB2-BD59-A6C34878D82A}">
                    <a16:rowId xmlns:a16="http://schemas.microsoft.com/office/drawing/2014/main" val="10013"/>
                  </a:ext>
                </a:extLst>
              </a:tr>
            </a:tbl>
          </a:graphicData>
        </a:graphic>
      </p:graphicFrame>
      <p:graphicFrame>
        <p:nvGraphicFramePr>
          <p:cNvPr id="57" name="Table 56">
            <a:extLst>
              <a:ext uri="{FF2B5EF4-FFF2-40B4-BE49-F238E27FC236}">
                <a16:creationId xmlns:a16="http://schemas.microsoft.com/office/drawing/2014/main" id="{75DF5224-94D9-394F-AD1A-6D6CD16F16A2}"/>
              </a:ext>
            </a:extLst>
          </p:cNvPr>
          <p:cNvGraphicFramePr>
            <a:graphicFrameLocks noGrp="1" noChangeAspect="1"/>
          </p:cNvGraphicFramePr>
          <p:nvPr>
            <p:extLst>
              <p:ext uri="{D42A27DB-BD31-4B8C-83A1-F6EECF244321}">
                <p14:modId xmlns:p14="http://schemas.microsoft.com/office/powerpoint/2010/main" val="2412252759"/>
              </p:ext>
            </p:extLst>
          </p:nvPr>
        </p:nvGraphicFramePr>
        <p:xfrm>
          <a:off x="6462758" y="2563594"/>
          <a:ext cx="1697352" cy="1645924"/>
        </p:xfrm>
        <a:graphic>
          <a:graphicData uri="http://schemas.openxmlformats.org/drawingml/2006/table">
            <a:tbl>
              <a:tblPr bandRow="1">
                <a:tableStyleId>{5C22544A-7EE6-4342-B048-85BDC9FD1C3A}</a:tableStyleId>
              </a:tblPr>
              <a:tblGrid>
                <a:gridCol w="141446">
                  <a:extLst>
                    <a:ext uri="{9D8B030D-6E8A-4147-A177-3AD203B41FA5}">
                      <a16:colId xmlns:a16="http://schemas.microsoft.com/office/drawing/2014/main" val="20000"/>
                    </a:ext>
                  </a:extLst>
                </a:gridCol>
                <a:gridCol w="141446">
                  <a:extLst>
                    <a:ext uri="{9D8B030D-6E8A-4147-A177-3AD203B41FA5}">
                      <a16:colId xmlns:a16="http://schemas.microsoft.com/office/drawing/2014/main" val="20001"/>
                    </a:ext>
                  </a:extLst>
                </a:gridCol>
                <a:gridCol w="141446">
                  <a:extLst>
                    <a:ext uri="{9D8B030D-6E8A-4147-A177-3AD203B41FA5}">
                      <a16:colId xmlns:a16="http://schemas.microsoft.com/office/drawing/2014/main" val="20002"/>
                    </a:ext>
                  </a:extLst>
                </a:gridCol>
                <a:gridCol w="141446">
                  <a:extLst>
                    <a:ext uri="{9D8B030D-6E8A-4147-A177-3AD203B41FA5}">
                      <a16:colId xmlns:a16="http://schemas.microsoft.com/office/drawing/2014/main" val="20003"/>
                    </a:ext>
                  </a:extLst>
                </a:gridCol>
                <a:gridCol w="141446">
                  <a:extLst>
                    <a:ext uri="{9D8B030D-6E8A-4147-A177-3AD203B41FA5}">
                      <a16:colId xmlns:a16="http://schemas.microsoft.com/office/drawing/2014/main" val="20004"/>
                    </a:ext>
                  </a:extLst>
                </a:gridCol>
                <a:gridCol w="141446">
                  <a:extLst>
                    <a:ext uri="{9D8B030D-6E8A-4147-A177-3AD203B41FA5}">
                      <a16:colId xmlns:a16="http://schemas.microsoft.com/office/drawing/2014/main" val="20005"/>
                    </a:ext>
                  </a:extLst>
                </a:gridCol>
                <a:gridCol w="141446">
                  <a:extLst>
                    <a:ext uri="{9D8B030D-6E8A-4147-A177-3AD203B41FA5}">
                      <a16:colId xmlns:a16="http://schemas.microsoft.com/office/drawing/2014/main" val="20006"/>
                    </a:ext>
                  </a:extLst>
                </a:gridCol>
                <a:gridCol w="141446">
                  <a:extLst>
                    <a:ext uri="{9D8B030D-6E8A-4147-A177-3AD203B41FA5}">
                      <a16:colId xmlns:a16="http://schemas.microsoft.com/office/drawing/2014/main" val="20007"/>
                    </a:ext>
                  </a:extLst>
                </a:gridCol>
                <a:gridCol w="141446">
                  <a:extLst>
                    <a:ext uri="{9D8B030D-6E8A-4147-A177-3AD203B41FA5}">
                      <a16:colId xmlns:a16="http://schemas.microsoft.com/office/drawing/2014/main" val="20008"/>
                    </a:ext>
                  </a:extLst>
                </a:gridCol>
                <a:gridCol w="141446">
                  <a:extLst>
                    <a:ext uri="{9D8B030D-6E8A-4147-A177-3AD203B41FA5}">
                      <a16:colId xmlns:a16="http://schemas.microsoft.com/office/drawing/2014/main" val="20009"/>
                    </a:ext>
                  </a:extLst>
                </a:gridCol>
                <a:gridCol w="141446">
                  <a:extLst>
                    <a:ext uri="{9D8B030D-6E8A-4147-A177-3AD203B41FA5}">
                      <a16:colId xmlns:a16="http://schemas.microsoft.com/office/drawing/2014/main" val="20010"/>
                    </a:ext>
                  </a:extLst>
                </a:gridCol>
                <a:gridCol w="141446">
                  <a:extLst>
                    <a:ext uri="{9D8B030D-6E8A-4147-A177-3AD203B41FA5}">
                      <a16:colId xmlns:a16="http://schemas.microsoft.com/office/drawing/2014/main" val="20011"/>
                    </a:ext>
                  </a:extLst>
                </a:gridCol>
              </a:tblGrid>
              <a:tr h="117566">
                <a:tc>
                  <a:txBody>
                    <a:bodyPr/>
                    <a:lstStyle/>
                    <a:p>
                      <a:pPr algn="ctr"/>
                      <a:r>
                        <a:rPr lang="en-US" sz="500" dirty="0"/>
                        <a:t>1</a:t>
                      </a:r>
                    </a:p>
                  </a:txBody>
                  <a:tcPr marL="0" marR="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rgbClr val="92D04F"/>
                    </a:solidFill>
                  </a:tcPr>
                </a:tc>
                <a:tc>
                  <a:txBody>
                    <a:bodyPr/>
                    <a:lstStyle/>
                    <a:p>
                      <a:pPr algn="ctr"/>
                      <a:r>
                        <a:rPr lang="en-US" sz="500" dirty="0"/>
                        <a:t>0</a:t>
                      </a:r>
                    </a:p>
                  </a:txBody>
                  <a:tcPr marL="0" marR="0" marT="0" marB="0" anchor="ctr">
                    <a:lnT w="6350" cap="flat" cmpd="sng" algn="ctr">
                      <a:solidFill>
                        <a:schemeClr val="tx1"/>
                      </a:solidFill>
                      <a:prstDash val="solid"/>
                      <a:round/>
                      <a:headEnd type="none" w="med" len="med"/>
                      <a:tailEnd type="none" w="med" len="med"/>
                    </a:lnT>
                    <a:solidFill>
                      <a:srgbClr val="92D04F"/>
                    </a:solidFill>
                  </a:tcPr>
                </a:tc>
                <a:tc>
                  <a:txBody>
                    <a:bodyPr/>
                    <a:lstStyle/>
                    <a:p>
                      <a:pPr algn="ctr"/>
                      <a:r>
                        <a:rPr lang="en-US" sz="500" dirty="0"/>
                        <a:t>-1</a:t>
                      </a:r>
                    </a:p>
                  </a:txBody>
                  <a:tcPr marL="0" marR="0" marT="0" marB="0" anchor="ctr">
                    <a:lnT w="6350" cap="flat" cmpd="sng" algn="ctr">
                      <a:solidFill>
                        <a:schemeClr val="tx1"/>
                      </a:solidFill>
                      <a:prstDash val="solid"/>
                      <a:round/>
                      <a:headEnd type="none" w="med" len="med"/>
                      <a:tailEnd type="none" w="med" len="med"/>
                    </a:lnT>
                    <a:solidFill>
                      <a:srgbClr val="92D04F"/>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D89693"/>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D89693"/>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D89693"/>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F79647"/>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F79647"/>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F79647"/>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95B3D8"/>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rgbClr val="95B3D8"/>
                    </a:solidFill>
                  </a:tcPr>
                </a:tc>
                <a:extLst>
                  <a:ext uri="{0D108BD9-81ED-4DB2-BD59-A6C34878D82A}">
                    <a16:rowId xmlns:a16="http://schemas.microsoft.com/office/drawing/2014/main" val="10000"/>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1"/>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D89693"/>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2"/>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3"/>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4"/>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5"/>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6"/>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7"/>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8"/>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9"/>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10"/>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11"/>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12"/>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rgbClr val="92D04F"/>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92D04F"/>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92D04F"/>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D89693"/>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D89693"/>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D89693"/>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F79647"/>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F79647"/>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F79647"/>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95B3D8"/>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rgbClr val="95B3D8"/>
                    </a:solidFill>
                  </a:tcPr>
                </a:tc>
                <a:extLst>
                  <a:ext uri="{0D108BD9-81ED-4DB2-BD59-A6C34878D82A}">
                    <a16:rowId xmlns:a16="http://schemas.microsoft.com/office/drawing/2014/main" val="10013"/>
                  </a:ext>
                </a:extLst>
              </a:tr>
            </a:tbl>
          </a:graphicData>
        </a:graphic>
      </p:graphicFrame>
      <p:sp>
        <p:nvSpPr>
          <p:cNvPr id="5" name="Right Arrow 4">
            <a:extLst>
              <a:ext uri="{FF2B5EF4-FFF2-40B4-BE49-F238E27FC236}">
                <a16:creationId xmlns:a16="http://schemas.microsoft.com/office/drawing/2014/main" id="{CFA1D1AE-14B1-2C44-8EAA-B239E312F25A}"/>
              </a:ext>
            </a:extLst>
          </p:cNvPr>
          <p:cNvSpPr>
            <a:spLocks noChangeAspect="1"/>
          </p:cNvSpPr>
          <p:nvPr/>
        </p:nvSpPr>
        <p:spPr>
          <a:xfrm>
            <a:off x="5411558" y="3360279"/>
            <a:ext cx="500743" cy="430660"/>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6" name="Title 5">
            <a:extLst>
              <a:ext uri="{FF2B5EF4-FFF2-40B4-BE49-F238E27FC236}">
                <a16:creationId xmlns:a16="http://schemas.microsoft.com/office/drawing/2014/main" id="{0C25EE72-5897-F545-9FC3-9772A5A920B6}"/>
              </a:ext>
            </a:extLst>
          </p:cNvPr>
          <p:cNvSpPr>
            <a:spLocks noGrp="1"/>
          </p:cNvSpPr>
          <p:nvPr>
            <p:ph type="ctrTitle"/>
          </p:nvPr>
        </p:nvSpPr>
        <p:spPr>
          <a:xfrm>
            <a:off x="0" y="0"/>
            <a:ext cx="9144000" cy="1143000"/>
          </a:xfrm>
        </p:spPr>
        <p:txBody>
          <a:bodyPr anchor="ctr">
            <a:normAutofit fontScale="90000"/>
          </a:bodyPr>
          <a:lstStyle/>
          <a:p>
            <a:pPr algn="ctr"/>
            <a:r>
              <a:rPr lang="en-US" dirty="0"/>
              <a:t>Converting patient timelines to datasets</a:t>
            </a:r>
          </a:p>
        </p:txBody>
      </p:sp>
      <p:sp>
        <p:nvSpPr>
          <p:cNvPr id="48" name="TextBox 47">
            <a:extLst>
              <a:ext uri="{FF2B5EF4-FFF2-40B4-BE49-F238E27FC236}">
                <a16:creationId xmlns:a16="http://schemas.microsoft.com/office/drawing/2014/main" id="{E75B510C-BA5F-BB4F-8BC5-1E3EA00DCB3E}"/>
              </a:ext>
            </a:extLst>
          </p:cNvPr>
          <p:cNvSpPr txBox="1">
            <a:spLocks noChangeAspect="1"/>
          </p:cNvSpPr>
          <p:nvPr/>
        </p:nvSpPr>
        <p:spPr>
          <a:xfrm rot="16200000">
            <a:off x="5702726" y="3320357"/>
            <a:ext cx="1043967" cy="248209"/>
          </a:xfrm>
          <a:prstGeom prst="rect">
            <a:avLst/>
          </a:prstGeom>
          <a:noFill/>
        </p:spPr>
        <p:txBody>
          <a:bodyPr wrap="square" rtlCol="0">
            <a:spAutoFit/>
          </a:bodyPr>
          <a:lstStyle/>
          <a:p>
            <a:pPr algn="ctr"/>
            <a:r>
              <a:rPr lang="en-US" sz="1013" dirty="0">
                <a:latin typeface="Arial" panose="020B0604020202020204" pitchFamily="34" charset="0"/>
                <a:cs typeface="Arial" panose="020B0604020202020204" pitchFamily="34" charset="0"/>
                <a:sym typeface="Wingdings" panose="05000000000000000000" pitchFamily="2" charset="2"/>
              </a:rPr>
              <a:t> </a:t>
            </a:r>
            <a:r>
              <a:rPr lang="en-US" sz="1013" dirty="0">
                <a:latin typeface="Arial" panose="020B0604020202020204" pitchFamily="34" charset="0"/>
                <a:cs typeface="Arial" panose="020B0604020202020204" pitchFamily="34" charset="0"/>
              </a:rPr>
              <a:t>Persons </a:t>
            </a:r>
            <a:r>
              <a:rPr lang="en-US" sz="1013" dirty="0">
                <a:latin typeface="Arial" panose="020B0604020202020204" pitchFamily="34" charset="0"/>
                <a:cs typeface="Arial" panose="020B0604020202020204" pitchFamily="34" charset="0"/>
                <a:sym typeface="Wingdings" panose="05000000000000000000" pitchFamily="2" charset="2"/>
              </a:rPr>
              <a:t></a:t>
            </a:r>
            <a:endParaRPr lang="en-US" sz="1013" dirty="0">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2CF29B17-5EBD-FF40-BB75-909507A691CC}"/>
              </a:ext>
            </a:extLst>
          </p:cNvPr>
          <p:cNvSpPr txBox="1">
            <a:spLocks noChangeAspect="1"/>
          </p:cNvSpPr>
          <p:nvPr/>
        </p:nvSpPr>
        <p:spPr>
          <a:xfrm>
            <a:off x="6610199" y="4364918"/>
            <a:ext cx="1039168" cy="248209"/>
          </a:xfrm>
          <a:prstGeom prst="rect">
            <a:avLst/>
          </a:prstGeom>
          <a:noFill/>
        </p:spPr>
        <p:txBody>
          <a:bodyPr wrap="square" rtlCol="0">
            <a:spAutoFit/>
          </a:bodyPr>
          <a:lstStyle/>
          <a:p>
            <a:pPr algn="ctr"/>
            <a:r>
              <a:rPr lang="en-US" sz="1013" dirty="0">
                <a:latin typeface="Arial" panose="020B0604020202020204" pitchFamily="34" charset="0"/>
                <a:cs typeface="Arial" panose="020B0604020202020204" pitchFamily="34" charset="0"/>
                <a:sym typeface="Wingdings" panose="05000000000000000000" pitchFamily="2" charset="2"/>
              </a:rPr>
              <a:t> </a:t>
            </a:r>
            <a:r>
              <a:rPr lang="en-US" sz="1013" dirty="0">
                <a:latin typeface="Arial" panose="020B0604020202020204" pitchFamily="34" charset="0"/>
                <a:cs typeface="Arial" panose="020B0604020202020204" pitchFamily="34" charset="0"/>
              </a:rPr>
              <a:t>Features </a:t>
            </a:r>
            <a:r>
              <a:rPr lang="en-US" sz="1013" dirty="0">
                <a:latin typeface="Arial" panose="020B0604020202020204" pitchFamily="34" charset="0"/>
                <a:cs typeface="Arial" panose="020B0604020202020204" pitchFamily="34" charset="0"/>
                <a:sym typeface="Wingdings" panose="05000000000000000000" pitchFamily="2" charset="2"/>
              </a:rPr>
              <a:t></a:t>
            </a:r>
            <a:endParaRPr lang="en-US" sz="1013" dirty="0">
              <a:latin typeface="Arial" panose="020B0604020202020204" pitchFamily="34" charset="0"/>
              <a:cs typeface="Arial" panose="020B0604020202020204" pitchFamily="34" charset="0"/>
            </a:endParaRPr>
          </a:p>
        </p:txBody>
      </p:sp>
      <p:graphicFrame>
        <p:nvGraphicFramePr>
          <p:cNvPr id="51" name="Table 50">
            <a:extLst>
              <a:ext uri="{FF2B5EF4-FFF2-40B4-BE49-F238E27FC236}">
                <a16:creationId xmlns:a16="http://schemas.microsoft.com/office/drawing/2014/main" id="{5D6248EC-F815-984D-8238-ABF0AADECBDA}"/>
              </a:ext>
            </a:extLst>
          </p:cNvPr>
          <p:cNvGraphicFramePr>
            <a:graphicFrameLocks noGrp="1" noChangeAspect="1"/>
          </p:cNvGraphicFramePr>
          <p:nvPr>
            <p:extLst>
              <p:ext uri="{D42A27DB-BD31-4B8C-83A1-F6EECF244321}">
                <p14:modId xmlns:p14="http://schemas.microsoft.com/office/powerpoint/2010/main" val="3753244303"/>
              </p:ext>
            </p:extLst>
          </p:nvPr>
        </p:nvGraphicFramePr>
        <p:xfrm>
          <a:off x="6325260" y="2681027"/>
          <a:ext cx="1697352" cy="1645924"/>
        </p:xfrm>
        <a:graphic>
          <a:graphicData uri="http://schemas.openxmlformats.org/drawingml/2006/table">
            <a:tbl>
              <a:tblPr bandRow="1">
                <a:tableStyleId>{5C22544A-7EE6-4342-B048-85BDC9FD1C3A}</a:tableStyleId>
              </a:tblPr>
              <a:tblGrid>
                <a:gridCol w="141446">
                  <a:extLst>
                    <a:ext uri="{9D8B030D-6E8A-4147-A177-3AD203B41FA5}">
                      <a16:colId xmlns:a16="http://schemas.microsoft.com/office/drawing/2014/main" val="20000"/>
                    </a:ext>
                  </a:extLst>
                </a:gridCol>
                <a:gridCol w="141446">
                  <a:extLst>
                    <a:ext uri="{9D8B030D-6E8A-4147-A177-3AD203B41FA5}">
                      <a16:colId xmlns:a16="http://schemas.microsoft.com/office/drawing/2014/main" val="20001"/>
                    </a:ext>
                  </a:extLst>
                </a:gridCol>
                <a:gridCol w="141446">
                  <a:extLst>
                    <a:ext uri="{9D8B030D-6E8A-4147-A177-3AD203B41FA5}">
                      <a16:colId xmlns:a16="http://schemas.microsoft.com/office/drawing/2014/main" val="20002"/>
                    </a:ext>
                  </a:extLst>
                </a:gridCol>
                <a:gridCol w="141446">
                  <a:extLst>
                    <a:ext uri="{9D8B030D-6E8A-4147-A177-3AD203B41FA5}">
                      <a16:colId xmlns:a16="http://schemas.microsoft.com/office/drawing/2014/main" val="20003"/>
                    </a:ext>
                  </a:extLst>
                </a:gridCol>
                <a:gridCol w="141446">
                  <a:extLst>
                    <a:ext uri="{9D8B030D-6E8A-4147-A177-3AD203B41FA5}">
                      <a16:colId xmlns:a16="http://schemas.microsoft.com/office/drawing/2014/main" val="20004"/>
                    </a:ext>
                  </a:extLst>
                </a:gridCol>
                <a:gridCol w="141446">
                  <a:extLst>
                    <a:ext uri="{9D8B030D-6E8A-4147-A177-3AD203B41FA5}">
                      <a16:colId xmlns:a16="http://schemas.microsoft.com/office/drawing/2014/main" val="20005"/>
                    </a:ext>
                  </a:extLst>
                </a:gridCol>
                <a:gridCol w="141446">
                  <a:extLst>
                    <a:ext uri="{9D8B030D-6E8A-4147-A177-3AD203B41FA5}">
                      <a16:colId xmlns:a16="http://schemas.microsoft.com/office/drawing/2014/main" val="20006"/>
                    </a:ext>
                  </a:extLst>
                </a:gridCol>
                <a:gridCol w="141446">
                  <a:extLst>
                    <a:ext uri="{9D8B030D-6E8A-4147-A177-3AD203B41FA5}">
                      <a16:colId xmlns:a16="http://schemas.microsoft.com/office/drawing/2014/main" val="20007"/>
                    </a:ext>
                  </a:extLst>
                </a:gridCol>
                <a:gridCol w="141446">
                  <a:extLst>
                    <a:ext uri="{9D8B030D-6E8A-4147-A177-3AD203B41FA5}">
                      <a16:colId xmlns:a16="http://schemas.microsoft.com/office/drawing/2014/main" val="20008"/>
                    </a:ext>
                  </a:extLst>
                </a:gridCol>
                <a:gridCol w="141446">
                  <a:extLst>
                    <a:ext uri="{9D8B030D-6E8A-4147-A177-3AD203B41FA5}">
                      <a16:colId xmlns:a16="http://schemas.microsoft.com/office/drawing/2014/main" val="20009"/>
                    </a:ext>
                  </a:extLst>
                </a:gridCol>
                <a:gridCol w="141446">
                  <a:extLst>
                    <a:ext uri="{9D8B030D-6E8A-4147-A177-3AD203B41FA5}">
                      <a16:colId xmlns:a16="http://schemas.microsoft.com/office/drawing/2014/main" val="20010"/>
                    </a:ext>
                  </a:extLst>
                </a:gridCol>
                <a:gridCol w="141446">
                  <a:extLst>
                    <a:ext uri="{9D8B030D-6E8A-4147-A177-3AD203B41FA5}">
                      <a16:colId xmlns:a16="http://schemas.microsoft.com/office/drawing/2014/main" val="20011"/>
                    </a:ext>
                  </a:extLst>
                </a:gridCol>
              </a:tblGrid>
              <a:tr h="117566">
                <a:tc>
                  <a:txBody>
                    <a:bodyPr/>
                    <a:lstStyle/>
                    <a:p>
                      <a:pPr algn="ctr"/>
                      <a:r>
                        <a:rPr lang="en-US" sz="500" dirty="0"/>
                        <a:t>1</a:t>
                      </a:r>
                    </a:p>
                  </a:txBody>
                  <a:tcPr marL="0" marR="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rgbClr val="92D04F"/>
                    </a:solidFill>
                  </a:tcPr>
                </a:tc>
                <a:tc>
                  <a:txBody>
                    <a:bodyPr/>
                    <a:lstStyle/>
                    <a:p>
                      <a:pPr algn="ctr"/>
                      <a:r>
                        <a:rPr lang="en-US" sz="500" dirty="0"/>
                        <a:t>0</a:t>
                      </a:r>
                    </a:p>
                  </a:txBody>
                  <a:tcPr marL="0" marR="0" marT="0" marB="0" anchor="ctr">
                    <a:lnT w="6350" cap="flat" cmpd="sng" algn="ctr">
                      <a:solidFill>
                        <a:schemeClr val="tx1"/>
                      </a:solidFill>
                      <a:prstDash val="solid"/>
                      <a:round/>
                      <a:headEnd type="none" w="med" len="med"/>
                      <a:tailEnd type="none" w="med" len="med"/>
                    </a:lnT>
                    <a:solidFill>
                      <a:srgbClr val="92D04F"/>
                    </a:solidFill>
                  </a:tcPr>
                </a:tc>
                <a:tc>
                  <a:txBody>
                    <a:bodyPr/>
                    <a:lstStyle/>
                    <a:p>
                      <a:pPr algn="ctr"/>
                      <a:r>
                        <a:rPr lang="en-US" sz="500" dirty="0"/>
                        <a:t>-1</a:t>
                      </a:r>
                    </a:p>
                  </a:txBody>
                  <a:tcPr marL="0" marR="0" marT="0" marB="0" anchor="ctr">
                    <a:lnT w="6350" cap="flat" cmpd="sng" algn="ctr">
                      <a:solidFill>
                        <a:schemeClr val="tx1"/>
                      </a:solidFill>
                      <a:prstDash val="solid"/>
                      <a:round/>
                      <a:headEnd type="none" w="med" len="med"/>
                      <a:tailEnd type="none" w="med" len="med"/>
                    </a:lnT>
                    <a:solidFill>
                      <a:srgbClr val="92D04F"/>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D89693"/>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D89693"/>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D89693"/>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F79647"/>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F79647"/>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F79647"/>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95B3D8"/>
                    </a:solidFill>
                  </a:tcPr>
                </a:tc>
                <a:tc>
                  <a:txBody>
                    <a:bodyPr/>
                    <a:lstStyle/>
                    <a:p>
                      <a:pPr algn="ctr"/>
                      <a:endParaRPr lang="en-US" sz="500" dirty="0"/>
                    </a:p>
                  </a:txBody>
                  <a:tcPr marL="0" marR="0" marT="0" marB="0" anchor="ctr">
                    <a:lnT w="6350" cap="flat" cmpd="sng" algn="ctr">
                      <a:solidFill>
                        <a:schemeClr val="tx1"/>
                      </a:solidFill>
                      <a:prstDash val="solid"/>
                      <a:round/>
                      <a:headEnd type="none" w="med" len="med"/>
                      <a:tailEnd type="none" w="med" len="med"/>
                    </a:lnT>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rgbClr val="95B3D8"/>
                    </a:solidFill>
                  </a:tcPr>
                </a:tc>
                <a:extLst>
                  <a:ext uri="{0D108BD9-81ED-4DB2-BD59-A6C34878D82A}">
                    <a16:rowId xmlns:a16="http://schemas.microsoft.com/office/drawing/2014/main" val="10000"/>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1"/>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D89693"/>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2"/>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3"/>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4"/>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5"/>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6"/>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7"/>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8"/>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09"/>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10"/>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11"/>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dirty="0"/>
                    </a:p>
                  </a:txBody>
                  <a:tcPr marL="0" marR="0" marT="0" marB="0" anchor="ctr">
                    <a:solidFill>
                      <a:srgbClr val="92D04F"/>
                    </a:solidFill>
                  </a:tcPr>
                </a:tc>
                <a:tc>
                  <a:txBody>
                    <a:bodyPr/>
                    <a:lstStyle/>
                    <a:p>
                      <a:pPr algn="ctr"/>
                      <a:endParaRPr lang="en-US" sz="50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D89693"/>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F79647"/>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solidFill>
                      <a:srgbClr val="95B3D8"/>
                    </a:solidFill>
                  </a:tcPr>
                </a:tc>
                <a:extLst>
                  <a:ext uri="{0D108BD9-81ED-4DB2-BD59-A6C34878D82A}">
                    <a16:rowId xmlns:a16="http://schemas.microsoft.com/office/drawing/2014/main" val="10012"/>
                  </a:ext>
                </a:extLst>
              </a:tr>
              <a:tr h="117566">
                <a:tc>
                  <a:txBody>
                    <a:bodyPr/>
                    <a:lstStyle/>
                    <a:p>
                      <a:pPr algn="ctr"/>
                      <a:endParaRPr lang="en-US" sz="500" dirty="0"/>
                    </a:p>
                  </a:txBody>
                  <a:tcPr marL="0" marR="0" marT="0" marB="0" anchor="ct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rgbClr val="92D04F"/>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92D04F"/>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92D04F"/>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D89693"/>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D89693"/>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D89693"/>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F79647"/>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F79647"/>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F79647"/>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95B3D8"/>
                    </a:solidFill>
                  </a:tcPr>
                </a:tc>
                <a:tc>
                  <a:txBody>
                    <a:bodyPr/>
                    <a:lstStyle/>
                    <a:p>
                      <a:pPr algn="ctr"/>
                      <a:endParaRPr lang="en-US" sz="500" dirty="0"/>
                    </a:p>
                  </a:txBody>
                  <a:tcPr marL="0" marR="0" marT="0" marB="0" anchor="ctr">
                    <a:lnB w="6350" cap="flat" cmpd="sng" algn="ctr">
                      <a:solidFill>
                        <a:schemeClr val="tx1"/>
                      </a:solidFill>
                      <a:prstDash val="solid"/>
                      <a:round/>
                      <a:headEnd type="none" w="med" len="med"/>
                      <a:tailEnd type="none" w="med" len="med"/>
                    </a:lnB>
                    <a:solidFill>
                      <a:srgbClr val="95B3D8"/>
                    </a:solidFill>
                  </a:tcPr>
                </a:tc>
                <a:tc>
                  <a:txBody>
                    <a:bodyPr/>
                    <a:lstStyle/>
                    <a:p>
                      <a:pPr algn="ctr"/>
                      <a:endParaRPr lang="en-US" sz="500" dirty="0"/>
                    </a:p>
                  </a:txBody>
                  <a:tcPr marL="0" marR="0" marT="0" marB="0" anchor="ct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rgbClr val="95B3D8"/>
                    </a:solidFill>
                  </a:tcPr>
                </a:tc>
                <a:extLst>
                  <a:ext uri="{0D108BD9-81ED-4DB2-BD59-A6C34878D82A}">
                    <a16:rowId xmlns:a16="http://schemas.microsoft.com/office/drawing/2014/main" val="10013"/>
                  </a:ext>
                </a:extLst>
              </a:tr>
            </a:tbl>
          </a:graphicData>
        </a:graphic>
      </p:graphicFrame>
      <p:sp>
        <p:nvSpPr>
          <p:cNvPr id="52" name="TextBox 51">
            <a:extLst>
              <a:ext uri="{FF2B5EF4-FFF2-40B4-BE49-F238E27FC236}">
                <a16:creationId xmlns:a16="http://schemas.microsoft.com/office/drawing/2014/main" id="{D92C9BC5-65FC-9048-AF2D-113DED8DA2CB}"/>
              </a:ext>
            </a:extLst>
          </p:cNvPr>
          <p:cNvSpPr txBox="1">
            <a:spLocks noChangeAspect="1"/>
          </p:cNvSpPr>
          <p:nvPr/>
        </p:nvSpPr>
        <p:spPr>
          <a:xfrm>
            <a:off x="7609080" y="4205036"/>
            <a:ext cx="431465" cy="97015"/>
          </a:xfrm>
          <a:prstGeom prst="rect">
            <a:avLst/>
          </a:prstGeom>
          <a:solidFill>
            <a:schemeClr val="bg1">
              <a:alpha val="50196"/>
            </a:schemeClr>
          </a:solidFill>
        </p:spPr>
        <p:txBody>
          <a:bodyPr wrap="square" lIns="0" tIns="5144" rIns="0" bIns="5144" rtlCol="0">
            <a:spAutoFit/>
          </a:bodyPr>
          <a:lstStyle/>
          <a:p>
            <a:pPr algn="ctr"/>
            <a:r>
              <a:rPr lang="en-US" sz="563" b="1" dirty="0"/>
              <a:t>Procedures</a:t>
            </a:r>
          </a:p>
        </p:txBody>
      </p:sp>
      <p:sp>
        <p:nvSpPr>
          <p:cNvPr id="53" name="TextBox 52">
            <a:extLst>
              <a:ext uri="{FF2B5EF4-FFF2-40B4-BE49-F238E27FC236}">
                <a16:creationId xmlns:a16="http://schemas.microsoft.com/office/drawing/2014/main" id="{45BFA48B-A739-FF40-9299-2C38B4E78DA6}"/>
              </a:ext>
            </a:extLst>
          </p:cNvPr>
          <p:cNvSpPr txBox="1">
            <a:spLocks noChangeAspect="1"/>
          </p:cNvSpPr>
          <p:nvPr/>
        </p:nvSpPr>
        <p:spPr>
          <a:xfrm>
            <a:off x="7182837" y="4203991"/>
            <a:ext cx="432054" cy="97015"/>
          </a:xfrm>
          <a:prstGeom prst="rect">
            <a:avLst/>
          </a:prstGeom>
          <a:solidFill>
            <a:schemeClr val="bg1">
              <a:alpha val="50196"/>
            </a:schemeClr>
          </a:solidFill>
        </p:spPr>
        <p:txBody>
          <a:bodyPr wrap="square" lIns="0" tIns="5144" rIns="0" bIns="5144" rtlCol="0">
            <a:spAutoFit/>
          </a:bodyPr>
          <a:lstStyle/>
          <a:p>
            <a:pPr algn="ctr"/>
            <a:r>
              <a:rPr lang="en-US" sz="563" b="1" dirty="0"/>
              <a:t>Devices</a:t>
            </a:r>
          </a:p>
        </p:txBody>
      </p:sp>
      <p:sp>
        <p:nvSpPr>
          <p:cNvPr id="54" name="TextBox 53">
            <a:extLst>
              <a:ext uri="{FF2B5EF4-FFF2-40B4-BE49-F238E27FC236}">
                <a16:creationId xmlns:a16="http://schemas.microsoft.com/office/drawing/2014/main" id="{2ECAC789-B78B-CA4B-8CC4-4409ACEAEAC1}"/>
              </a:ext>
            </a:extLst>
          </p:cNvPr>
          <p:cNvSpPr txBox="1">
            <a:spLocks noChangeAspect="1"/>
          </p:cNvSpPr>
          <p:nvPr/>
        </p:nvSpPr>
        <p:spPr>
          <a:xfrm>
            <a:off x="6756223" y="4204947"/>
            <a:ext cx="432054" cy="97015"/>
          </a:xfrm>
          <a:prstGeom prst="rect">
            <a:avLst/>
          </a:prstGeom>
          <a:solidFill>
            <a:schemeClr val="bg1">
              <a:alpha val="50196"/>
            </a:schemeClr>
          </a:solidFill>
        </p:spPr>
        <p:txBody>
          <a:bodyPr wrap="square" lIns="0" tIns="5144" rIns="0" bIns="5144" rtlCol="0">
            <a:spAutoFit/>
          </a:bodyPr>
          <a:lstStyle/>
          <a:p>
            <a:pPr algn="ctr"/>
            <a:r>
              <a:rPr lang="en-US" sz="563" b="1" dirty="0"/>
              <a:t>Diseases</a:t>
            </a:r>
          </a:p>
        </p:txBody>
      </p:sp>
      <p:sp>
        <p:nvSpPr>
          <p:cNvPr id="55" name="TextBox 54">
            <a:extLst>
              <a:ext uri="{FF2B5EF4-FFF2-40B4-BE49-F238E27FC236}">
                <a16:creationId xmlns:a16="http://schemas.microsoft.com/office/drawing/2014/main" id="{8EEC1A2C-DA1D-7C4B-B2CB-C13932EE25B5}"/>
              </a:ext>
            </a:extLst>
          </p:cNvPr>
          <p:cNvSpPr txBox="1">
            <a:spLocks noChangeAspect="1"/>
          </p:cNvSpPr>
          <p:nvPr/>
        </p:nvSpPr>
        <p:spPr>
          <a:xfrm>
            <a:off x="6343816" y="4204441"/>
            <a:ext cx="432054" cy="97015"/>
          </a:xfrm>
          <a:prstGeom prst="rect">
            <a:avLst/>
          </a:prstGeom>
          <a:solidFill>
            <a:schemeClr val="bg1">
              <a:alpha val="50196"/>
            </a:schemeClr>
          </a:solidFill>
        </p:spPr>
        <p:txBody>
          <a:bodyPr wrap="square" lIns="0" tIns="5144" rIns="0" bIns="5144" rtlCol="0">
            <a:spAutoFit/>
          </a:bodyPr>
          <a:lstStyle/>
          <a:p>
            <a:pPr algn="ctr"/>
            <a:r>
              <a:rPr lang="en-US" sz="563" b="1" dirty="0"/>
              <a:t>Drugs</a:t>
            </a:r>
          </a:p>
        </p:txBody>
      </p:sp>
      <p:sp>
        <p:nvSpPr>
          <p:cNvPr id="56" name="TextBox 55">
            <a:extLst>
              <a:ext uri="{FF2B5EF4-FFF2-40B4-BE49-F238E27FC236}">
                <a16:creationId xmlns:a16="http://schemas.microsoft.com/office/drawing/2014/main" id="{1BCC5D14-3F43-EB43-A95D-B7723225D598}"/>
              </a:ext>
            </a:extLst>
          </p:cNvPr>
          <p:cNvSpPr txBox="1">
            <a:spLocks noChangeAspect="1"/>
          </p:cNvSpPr>
          <p:nvPr/>
        </p:nvSpPr>
        <p:spPr>
          <a:xfrm rot="19237497">
            <a:off x="7831278" y="4094947"/>
            <a:ext cx="1039168" cy="248209"/>
          </a:xfrm>
          <a:prstGeom prst="rect">
            <a:avLst/>
          </a:prstGeom>
          <a:noFill/>
        </p:spPr>
        <p:txBody>
          <a:bodyPr wrap="square" rtlCol="0">
            <a:spAutoFit/>
          </a:bodyPr>
          <a:lstStyle/>
          <a:p>
            <a:pPr algn="ctr"/>
            <a:r>
              <a:rPr lang="en-US" sz="1013" dirty="0">
                <a:latin typeface="Arial" panose="020B0604020202020204" pitchFamily="34" charset="0"/>
                <a:cs typeface="Arial" panose="020B0604020202020204" pitchFamily="34" charset="0"/>
                <a:sym typeface="Wingdings" panose="05000000000000000000" pitchFamily="2" charset="2"/>
              </a:rPr>
              <a:t> </a:t>
            </a:r>
            <a:r>
              <a:rPr lang="en-US" sz="1013" dirty="0">
                <a:latin typeface="Arial" panose="020B0604020202020204" pitchFamily="34" charset="0"/>
                <a:cs typeface="Arial" panose="020B0604020202020204" pitchFamily="34" charset="0"/>
              </a:rPr>
              <a:t>Time </a:t>
            </a:r>
            <a:r>
              <a:rPr lang="en-US" sz="1013" dirty="0">
                <a:latin typeface="Arial" panose="020B0604020202020204" pitchFamily="34" charset="0"/>
                <a:cs typeface="Arial" panose="020B0604020202020204" pitchFamily="34" charset="0"/>
                <a:sym typeface="Wingdings" panose="05000000000000000000" pitchFamily="2" charset="2"/>
              </a:rPr>
              <a:t></a:t>
            </a:r>
            <a:endParaRPr lang="en-US" sz="1013" dirty="0">
              <a:latin typeface="Arial" panose="020B0604020202020204" pitchFamily="34" charset="0"/>
              <a:cs typeface="Arial" panose="020B0604020202020204" pitchFamily="34" charset="0"/>
            </a:endParaRPr>
          </a:p>
        </p:txBody>
      </p:sp>
      <p:pic>
        <p:nvPicPr>
          <p:cNvPr id="30" name="Picture 29">
            <a:extLst>
              <a:ext uri="{FF2B5EF4-FFF2-40B4-BE49-F238E27FC236}">
                <a16:creationId xmlns:a16="http://schemas.microsoft.com/office/drawing/2014/main" id="{27EA66C0-8082-6A49-BF11-07B630CCC5EB}"/>
              </a:ext>
            </a:extLst>
          </p:cNvPr>
          <p:cNvPicPr>
            <a:picLocks noChangeAspect="1"/>
          </p:cNvPicPr>
          <p:nvPr/>
        </p:nvPicPr>
        <p:blipFill>
          <a:blip r:embed="rId3"/>
          <a:stretch>
            <a:fillRect/>
          </a:stretch>
        </p:blipFill>
        <p:spPr>
          <a:xfrm>
            <a:off x="923162" y="2502559"/>
            <a:ext cx="4279392" cy="1897752"/>
          </a:xfrm>
          <a:prstGeom prst="rect">
            <a:avLst/>
          </a:prstGeom>
        </p:spPr>
      </p:pic>
      <p:pic>
        <p:nvPicPr>
          <p:cNvPr id="31" name="Picture 30">
            <a:extLst>
              <a:ext uri="{FF2B5EF4-FFF2-40B4-BE49-F238E27FC236}">
                <a16:creationId xmlns:a16="http://schemas.microsoft.com/office/drawing/2014/main" id="{FA84293E-57A3-DB4F-8869-6CBB60747E30}"/>
              </a:ext>
            </a:extLst>
          </p:cNvPr>
          <p:cNvPicPr>
            <a:picLocks noChangeAspect="1"/>
          </p:cNvPicPr>
          <p:nvPr/>
        </p:nvPicPr>
        <p:blipFill rotWithShape="1">
          <a:blip r:embed="rId4">
            <a:alphaModFix amt="50000"/>
          </a:blip>
          <a:srcRect l="17953"/>
          <a:stretch/>
        </p:blipFill>
        <p:spPr>
          <a:xfrm>
            <a:off x="860185" y="2632595"/>
            <a:ext cx="4276308" cy="1898742"/>
          </a:xfrm>
          <a:prstGeom prst="rect">
            <a:avLst/>
          </a:prstGeom>
        </p:spPr>
      </p:pic>
      <p:pic>
        <p:nvPicPr>
          <p:cNvPr id="32" name="Picture 31">
            <a:extLst>
              <a:ext uri="{FF2B5EF4-FFF2-40B4-BE49-F238E27FC236}">
                <a16:creationId xmlns:a16="http://schemas.microsoft.com/office/drawing/2014/main" id="{10355A01-94C4-1D42-B803-29F7985FE42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6859" y="2779383"/>
            <a:ext cx="5212080" cy="1898742"/>
          </a:xfrm>
          <a:prstGeom prst="rect">
            <a:avLst/>
          </a:prstGeom>
        </p:spPr>
      </p:pic>
      <p:pic>
        <p:nvPicPr>
          <p:cNvPr id="22" name="Picture 21">
            <a:extLst>
              <a:ext uri="{FF2B5EF4-FFF2-40B4-BE49-F238E27FC236}">
                <a16:creationId xmlns:a16="http://schemas.microsoft.com/office/drawing/2014/main" id="{5BDA5543-309D-A34B-9639-B6C71424AEAA}"/>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41597" y="1861831"/>
            <a:ext cx="5014365" cy="3321386"/>
          </a:xfrm>
          <a:prstGeom prst="rect">
            <a:avLst/>
          </a:prstGeom>
        </p:spPr>
      </p:pic>
      <p:sp>
        <p:nvSpPr>
          <p:cNvPr id="3" name="TextBox 2">
            <a:extLst>
              <a:ext uri="{FF2B5EF4-FFF2-40B4-BE49-F238E27FC236}">
                <a16:creationId xmlns:a16="http://schemas.microsoft.com/office/drawing/2014/main" id="{6C4F144F-8D1C-30E3-EC3F-885CA0B90C5D}"/>
              </a:ext>
            </a:extLst>
          </p:cNvPr>
          <p:cNvSpPr txBox="1"/>
          <p:nvPr/>
        </p:nvSpPr>
        <p:spPr>
          <a:xfrm>
            <a:off x="4961818" y="5473602"/>
            <a:ext cx="3198292" cy="1015663"/>
          </a:xfrm>
          <a:prstGeom prst="rect">
            <a:avLst/>
          </a:prstGeom>
          <a:noFill/>
          <a:ln>
            <a:noFill/>
          </a:ln>
        </p:spPr>
        <p:txBody>
          <a:bodyPr wrap="square" rtlCol="0">
            <a:spAutoFit/>
          </a:bodyPr>
          <a:lstStyle/>
          <a:p>
            <a:r>
              <a:rPr lang="en-US" sz="1200" dirty="0">
                <a:latin typeface="Source Sans Pro Light" panose="020B0403030403020204" pitchFamily="34" charset="0"/>
                <a:ea typeface="Source Sans Pro Light" panose="020B0403030403020204" pitchFamily="34" charset="0"/>
              </a:rPr>
              <a:t>The choices:</a:t>
            </a:r>
          </a:p>
          <a:p>
            <a:pPr marL="342900" indent="-342900">
              <a:buFont typeface="+mj-lt"/>
              <a:buAutoNum type="arabicPeriod" startAt="5"/>
            </a:pPr>
            <a:r>
              <a:rPr lang="en-US" sz="1200" dirty="0">
                <a:latin typeface="Source Sans Pro Light" panose="020B0403030403020204" pitchFamily="34" charset="0"/>
                <a:ea typeface="Source Sans Pro Light" panose="020B0403030403020204" pitchFamily="34" charset="0"/>
              </a:rPr>
              <a:t>The source and choice of </a:t>
            </a:r>
            <a:r>
              <a:rPr lang="en-US" sz="1200" b="1" dirty="0">
                <a:latin typeface="Source Sans Pro" panose="020B0503030403020204" pitchFamily="34" charset="0"/>
                <a:ea typeface="Source Sans Pro" panose="020B0503030403020204" pitchFamily="34" charset="0"/>
              </a:rPr>
              <a:t>features</a:t>
            </a:r>
            <a:endParaRPr lang="en-US" sz="1200" dirty="0">
              <a:latin typeface="Source Sans Pro Light" panose="020B0403030403020204" pitchFamily="34" charset="0"/>
              <a:ea typeface="Source Sans Pro Light" panose="020B0403030403020204" pitchFamily="34" charset="0"/>
            </a:endParaRPr>
          </a:p>
          <a:p>
            <a:pPr marL="342900" indent="-342900">
              <a:buFont typeface="+mj-lt"/>
              <a:buAutoNum type="arabicPeriod" startAt="5"/>
            </a:pPr>
            <a:r>
              <a:rPr lang="en-US" sz="1200" dirty="0">
                <a:latin typeface="Source Sans Pro Light" panose="020B0403030403020204" pitchFamily="34" charset="0"/>
                <a:ea typeface="Source Sans Pro Light" panose="020B0403030403020204" pitchFamily="34" charset="0"/>
              </a:rPr>
              <a:t>How much to agonize over </a:t>
            </a:r>
            <a:r>
              <a:rPr lang="en-US" sz="1200" b="1" dirty="0">
                <a:latin typeface="Source Sans Pro" panose="020B0503030403020204" pitchFamily="34" charset="0"/>
                <a:ea typeface="Source Sans Pro" panose="020B0503030403020204" pitchFamily="34" charset="0"/>
              </a:rPr>
              <a:t>textual data</a:t>
            </a:r>
            <a:endParaRPr lang="en-US" sz="1200" dirty="0">
              <a:latin typeface="Source Sans Pro Light" panose="020B0403030403020204" pitchFamily="34" charset="0"/>
              <a:ea typeface="Source Sans Pro Light" panose="020B0403030403020204" pitchFamily="34" charset="0"/>
            </a:endParaRPr>
          </a:p>
          <a:p>
            <a:pPr marL="342900" indent="-342900">
              <a:buFont typeface="+mj-lt"/>
              <a:buAutoNum type="arabicPeriod" startAt="5"/>
            </a:pPr>
            <a:r>
              <a:rPr lang="en-US" sz="1200" dirty="0">
                <a:latin typeface="Source Sans Pro Light" panose="020B0403030403020204" pitchFamily="34" charset="0"/>
                <a:ea typeface="Source Sans Pro Light" panose="020B0403030403020204" pitchFamily="34" charset="0"/>
              </a:rPr>
              <a:t>On the </a:t>
            </a:r>
            <a:r>
              <a:rPr lang="en-US" sz="1200" b="1" dirty="0">
                <a:latin typeface="Source Sans Pro" panose="020B0503030403020204" pitchFamily="34" charset="0"/>
                <a:ea typeface="Source Sans Pro" panose="020B0503030403020204" pitchFamily="34" charset="0"/>
              </a:rPr>
              <a:t>handling of time</a:t>
            </a:r>
            <a:endParaRPr lang="en-US" sz="1200" dirty="0">
              <a:latin typeface="Source Sans Pro Light" panose="020B0403030403020204" pitchFamily="34" charset="0"/>
              <a:ea typeface="Source Sans Pro Light" panose="020B0403030403020204" pitchFamily="34" charset="0"/>
            </a:endParaRPr>
          </a:p>
          <a:p>
            <a:pPr marL="342900" indent="-342900">
              <a:buFont typeface="+mj-lt"/>
              <a:buAutoNum type="arabicPeriod" startAt="5"/>
            </a:pPr>
            <a:r>
              <a:rPr lang="en-US" sz="1200" dirty="0">
                <a:latin typeface="Source Sans Pro Light" panose="020B0403030403020204" pitchFamily="34" charset="0"/>
                <a:ea typeface="Source Sans Pro Light" panose="020B0403030403020204" pitchFamily="34" charset="0"/>
              </a:rPr>
              <a:t>In defining an </a:t>
            </a:r>
            <a:r>
              <a:rPr lang="en-US" sz="1200" b="1" dirty="0">
                <a:latin typeface="Source Sans Pro" panose="020B0503030403020204" pitchFamily="34" charset="0"/>
                <a:ea typeface="Source Sans Pro" panose="020B0503030403020204" pitchFamily="34" charset="0"/>
              </a:rPr>
              <a:t>electronic phenotype</a:t>
            </a:r>
            <a:endParaRPr lang="en-US" sz="1200" dirty="0">
              <a:latin typeface="Source Sans Pro Light" panose="020B0403030403020204" pitchFamily="34" charset="0"/>
              <a:ea typeface="Source Sans Pro Light" panose="020B0403030403020204" pitchFamily="34" charset="0"/>
            </a:endParaRPr>
          </a:p>
        </p:txBody>
      </p:sp>
      <p:sp>
        <p:nvSpPr>
          <p:cNvPr id="4" name="TextBox 3">
            <a:extLst>
              <a:ext uri="{FF2B5EF4-FFF2-40B4-BE49-F238E27FC236}">
                <a16:creationId xmlns:a16="http://schemas.microsoft.com/office/drawing/2014/main" id="{88B235C0-2410-E906-3648-B218A787F65D}"/>
              </a:ext>
            </a:extLst>
          </p:cNvPr>
          <p:cNvSpPr txBox="1"/>
          <p:nvPr/>
        </p:nvSpPr>
        <p:spPr>
          <a:xfrm>
            <a:off x="983890" y="5477958"/>
            <a:ext cx="3977928" cy="1015663"/>
          </a:xfrm>
          <a:prstGeom prst="rect">
            <a:avLst/>
          </a:prstGeom>
          <a:noFill/>
          <a:ln>
            <a:noFill/>
          </a:ln>
        </p:spPr>
        <p:txBody>
          <a:bodyPr wrap="square" rtlCol="0">
            <a:spAutoFit/>
          </a:bodyPr>
          <a:lstStyle/>
          <a:p>
            <a:r>
              <a:rPr lang="en-US" sz="1200" dirty="0">
                <a:latin typeface="Source Sans Pro Light" panose="020B0403030403020204" pitchFamily="34" charset="0"/>
                <a:ea typeface="Source Sans Pro Light" panose="020B0403030403020204" pitchFamily="34" charset="0"/>
              </a:rPr>
              <a:t>The basics:</a:t>
            </a:r>
          </a:p>
          <a:p>
            <a:pPr marL="342900" indent="-342900">
              <a:buFont typeface="+mj-lt"/>
              <a:buAutoNum type="arabicPeriod"/>
            </a:pPr>
            <a:r>
              <a:rPr lang="en-US" sz="1200" dirty="0">
                <a:latin typeface="Source Sans Pro Light" panose="020B0403030403020204" pitchFamily="34" charset="0"/>
                <a:ea typeface="Source Sans Pro Light" panose="020B0403030403020204" pitchFamily="34" charset="0"/>
              </a:rPr>
              <a:t>The anatomy of the </a:t>
            </a:r>
            <a:r>
              <a:rPr lang="en-US" sz="1200" b="1" dirty="0">
                <a:latin typeface="Source Sans Pro" panose="020B0503030403020204" pitchFamily="34" charset="0"/>
                <a:ea typeface="Source Sans Pro" panose="020B0503030403020204" pitchFamily="34" charset="0"/>
                <a:cs typeface="Calibri" panose="020F0502020204030204" pitchFamily="34" charset="0"/>
              </a:rPr>
              <a:t>healthcare system</a:t>
            </a:r>
            <a:endParaRPr lang="en-US" sz="1200" dirty="0">
              <a:latin typeface="Source Sans Pro Light" panose="020B0403030403020204" pitchFamily="34" charset="0"/>
              <a:ea typeface="Source Sans Pro Light" panose="020B0403030403020204" pitchFamily="34" charset="0"/>
            </a:endParaRPr>
          </a:p>
          <a:p>
            <a:pPr marL="342900" indent="-342900">
              <a:buFont typeface="+mj-lt"/>
              <a:buAutoNum type="arabicPeriod"/>
            </a:pPr>
            <a:r>
              <a:rPr lang="en-US" sz="1200" dirty="0">
                <a:latin typeface="Source Sans Pro Light" panose="020B0403030403020204" pitchFamily="34" charset="0"/>
                <a:ea typeface="Source Sans Pro Light" panose="020B0403030403020204" pitchFamily="34" charset="0"/>
              </a:rPr>
              <a:t>The </a:t>
            </a:r>
            <a:r>
              <a:rPr lang="en-US" sz="1200" b="1" dirty="0">
                <a:latin typeface="Source Sans Pro" panose="020B0503030403020204" pitchFamily="34" charset="0"/>
                <a:ea typeface="Source Sans Pro" panose="020B0503030403020204" pitchFamily="34" charset="0"/>
              </a:rPr>
              <a:t>research questions </a:t>
            </a:r>
            <a:r>
              <a:rPr lang="en-US" sz="1200" dirty="0">
                <a:latin typeface="Source Sans Pro Light" panose="020B0403030403020204" pitchFamily="34" charset="0"/>
                <a:ea typeface="Source Sans Pro Light" panose="020B0403030403020204" pitchFamily="34" charset="0"/>
              </a:rPr>
              <a:t>and</a:t>
            </a:r>
            <a:r>
              <a:rPr lang="en-US" sz="1200" b="1" dirty="0">
                <a:latin typeface="Source Sans Pro" panose="020B0503030403020204" pitchFamily="34" charset="0"/>
                <a:ea typeface="Source Sans Pro" panose="020B0503030403020204" pitchFamily="34" charset="0"/>
              </a:rPr>
              <a:t> study designs</a:t>
            </a:r>
            <a:r>
              <a:rPr lang="en-US" sz="1200" dirty="0">
                <a:latin typeface="Source Sans Pro Light" panose="020B0403030403020204" pitchFamily="34" charset="0"/>
                <a:ea typeface="Source Sans Pro Light" panose="020B0403030403020204" pitchFamily="34" charset="0"/>
              </a:rPr>
              <a:t> </a:t>
            </a:r>
          </a:p>
          <a:p>
            <a:pPr marL="342900" indent="-342900">
              <a:buFont typeface="+mj-lt"/>
              <a:buAutoNum type="arabicPeriod"/>
            </a:pPr>
            <a:r>
              <a:rPr lang="en-US" sz="1200" dirty="0">
                <a:latin typeface="Source Sans Pro Light" panose="020B0403030403020204" pitchFamily="34" charset="0"/>
                <a:ea typeface="Source Sans Pro Light" panose="020B0403030403020204" pitchFamily="34" charset="0"/>
              </a:rPr>
              <a:t>The </a:t>
            </a:r>
            <a:r>
              <a:rPr lang="en-US" sz="1200" b="1" dirty="0">
                <a:latin typeface="Source Sans Pro" panose="020B0503030403020204" pitchFamily="34" charset="0"/>
                <a:ea typeface="Source Sans Pro" panose="020B0503030403020204" pitchFamily="34" charset="0"/>
              </a:rPr>
              <a:t>sources of, and errors in, the data </a:t>
            </a:r>
            <a:r>
              <a:rPr lang="en-US" sz="1200" dirty="0">
                <a:latin typeface="Source Sans Pro" panose="020B0503030403020204" pitchFamily="34" charset="0"/>
                <a:ea typeface="Source Sans Pro" panose="020B0503030403020204" pitchFamily="34" charset="0"/>
              </a:rPr>
              <a:t>used</a:t>
            </a:r>
            <a:endParaRPr lang="en-US" sz="1200" dirty="0">
              <a:latin typeface="Source Sans Pro Light" panose="020B0403030403020204" pitchFamily="34" charset="0"/>
              <a:ea typeface="Source Sans Pro Light" panose="020B0403030403020204" pitchFamily="34" charset="0"/>
            </a:endParaRPr>
          </a:p>
          <a:p>
            <a:pPr marL="342900" indent="-342900">
              <a:buFont typeface="+mj-lt"/>
              <a:buAutoNum type="arabicPeriod"/>
            </a:pPr>
            <a:r>
              <a:rPr lang="en-US" sz="1200" dirty="0">
                <a:latin typeface="Source Sans Pro Light" panose="020B0403030403020204" pitchFamily="34" charset="0"/>
                <a:ea typeface="Source Sans Pro Light" panose="020B0403030403020204" pitchFamily="34" charset="0"/>
              </a:rPr>
              <a:t>Using </a:t>
            </a:r>
            <a:r>
              <a:rPr lang="en-US" sz="1200" b="1" dirty="0">
                <a:latin typeface="Source Sans Pro" panose="020B0503030403020204" pitchFamily="34" charset="0"/>
                <a:ea typeface="Source Sans Pro" panose="020B0503030403020204" pitchFamily="34" charset="0"/>
              </a:rPr>
              <a:t>knowledge graph/s</a:t>
            </a:r>
            <a:r>
              <a:rPr lang="en-US" sz="1200" dirty="0">
                <a:latin typeface="Source Sans Pro Light" panose="020B0403030403020204" pitchFamily="34" charset="0"/>
                <a:ea typeface="Source Sans Pro Light" panose="020B0403030403020204" pitchFamily="34" charset="0"/>
              </a:rPr>
              <a:t> of things, and relationships</a:t>
            </a:r>
          </a:p>
        </p:txBody>
      </p:sp>
    </p:spTree>
    <p:extLst>
      <p:ext uri="{BB962C8B-B14F-4D97-AF65-F5344CB8AC3E}">
        <p14:creationId xmlns:p14="http://schemas.microsoft.com/office/powerpoint/2010/main" val="179018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5"/>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57"/>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58"/>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5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5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8" grpId="0"/>
      <p:bldP spid="49" grpId="0"/>
      <p:bldP spid="52" grpId="0" animBg="1"/>
      <p:bldP spid="53" grpId="0" animBg="1"/>
      <p:bldP spid="54" grpId="0" animBg="1"/>
      <p:bldP spid="55" grpId="0" animBg="1"/>
      <p:bldP spid="56" grpId="0"/>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0" y="0"/>
            <a:ext cx="8686800" cy="11430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r>
              <a:rPr lang="en-US" dirty="0"/>
              <a:t>Preparing Datasets for analyses</a:t>
            </a:r>
          </a:p>
        </p:txBody>
      </p:sp>
      <p:sp>
        <p:nvSpPr>
          <p:cNvPr id="97" name="Shape 97"/>
          <p:cNvSpPr txBox="1">
            <a:spLocks noGrp="1"/>
          </p:cNvSpPr>
          <p:nvPr>
            <p:ph type="body" idx="1"/>
          </p:nvPr>
        </p:nvSpPr>
        <p:spPr>
          <a:xfrm>
            <a:off x="457200" y="1519764"/>
            <a:ext cx="8229600" cy="4536652"/>
          </a:xfrm>
          <a:prstGeom prst="rect">
            <a:avLst/>
          </a:prstGeom>
          <a:noFill/>
          <a:ln>
            <a:noFill/>
          </a:ln>
        </p:spPr>
        <p:txBody>
          <a:bodyPr lIns="91425" tIns="45700" rIns="91425" bIns="45700" anchor="t" anchorCtr="0">
            <a:noAutofit/>
          </a:bodyPr>
          <a:lstStyle/>
          <a:p>
            <a:pPr marR="0" lvl="0" indent="-342900" algn="l" rtl="0">
              <a:spcBef>
                <a:spcPts val="0"/>
              </a:spcBef>
              <a:spcAft>
                <a:spcPts val="0"/>
              </a:spcAft>
              <a:buClr>
                <a:schemeClr val="dk1"/>
              </a:buClr>
              <a:buSzPct val="100000"/>
              <a:buFont typeface="Arial"/>
              <a:buChar char="•"/>
            </a:pPr>
            <a:r>
              <a:rPr lang="en-US" dirty="0"/>
              <a:t>How do you turn messy clinical data into a dataset that can be analyzed?</a:t>
            </a:r>
          </a:p>
          <a:p>
            <a:pPr marR="0" lvl="0" indent="-342900" algn="l" rtl="0">
              <a:spcBef>
                <a:spcPts val="0"/>
              </a:spcBef>
              <a:spcAft>
                <a:spcPts val="0"/>
              </a:spcAft>
              <a:buClr>
                <a:schemeClr val="dk1"/>
              </a:buClr>
              <a:buSzPct val="100000"/>
              <a:buFont typeface="Arial"/>
              <a:buChar char="•"/>
            </a:pPr>
            <a:endParaRPr lang="en-US" dirty="0"/>
          </a:p>
          <a:p>
            <a:pPr marR="0" lvl="0" indent="-342900" algn="l" rtl="0">
              <a:spcBef>
                <a:spcPts val="0"/>
              </a:spcBef>
              <a:spcAft>
                <a:spcPts val="0"/>
              </a:spcAft>
              <a:buClr>
                <a:schemeClr val="dk1"/>
              </a:buClr>
              <a:buSzPct val="100000"/>
              <a:buFont typeface="Arial"/>
              <a:buChar char="•"/>
            </a:pPr>
            <a:endParaRPr lang="en-US" dirty="0"/>
          </a:p>
          <a:p>
            <a:pPr marR="0" lvl="0" indent="-342900" algn="l" rtl="0">
              <a:spcBef>
                <a:spcPts val="0"/>
              </a:spcBef>
              <a:spcAft>
                <a:spcPts val="0"/>
              </a:spcAft>
              <a:buClr>
                <a:schemeClr val="dk1"/>
              </a:buClr>
              <a:buSzPct val="100000"/>
              <a:buFont typeface="Arial"/>
              <a:buChar char="•"/>
            </a:pPr>
            <a:r>
              <a:rPr lang="en-US" dirty="0"/>
              <a:t>What is the impact of these transformation methods on the answers we get to our clinical questions?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0" y="0"/>
            <a:ext cx="8686800" cy="1143000"/>
          </a:xfrm>
          <a:prstGeom prst="rect">
            <a:avLst/>
          </a:prstGeom>
        </p:spPr>
        <p:txBody>
          <a:bodyPr lIns="91425" tIns="91425" rIns="91425" bIns="91425" anchor="t" anchorCtr="0">
            <a:noAutofit/>
          </a:bodyPr>
          <a:lstStyle/>
          <a:p>
            <a:pPr lvl="0" rtl="0">
              <a:lnSpc>
                <a:spcPct val="115000"/>
              </a:lnSpc>
              <a:spcBef>
                <a:spcPts val="0"/>
              </a:spcBef>
              <a:buNone/>
            </a:pPr>
            <a:r>
              <a:rPr lang="en-US" sz="4450" dirty="0">
                <a:solidFill>
                  <a:srgbClr val="3B4045"/>
                </a:solidFill>
                <a:highlight>
                  <a:srgbClr val="FFFFFF"/>
                </a:highlight>
                <a:latin typeface="Calibri" charset="0"/>
                <a:ea typeface="Calibri" charset="0"/>
                <a:cs typeface="Calibri" charset="0"/>
                <a:sym typeface="Arial"/>
              </a:rPr>
              <a:t>Common Flavors of Data</a:t>
            </a:r>
          </a:p>
        </p:txBody>
      </p:sp>
      <p:sp>
        <p:nvSpPr>
          <p:cNvPr id="169" name="Shape 169"/>
          <p:cNvSpPr txBox="1">
            <a:spLocks noGrp="1"/>
          </p:cNvSpPr>
          <p:nvPr>
            <p:ph type="body" idx="1"/>
          </p:nvPr>
        </p:nvSpPr>
        <p:spPr>
          <a:xfrm>
            <a:off x="544285" y="1946765"/>
            <a:ext cx="6000375" cy="3742525"/>
          </a:xfrm>
          <a:prstGeom prst="rect">
            <a:avLst/>
          </a:prstGeom>
        </p:spPr>
        <p:txBody>
          <a:bodyPr lIns="91425" tIns="91425" rIns="91425" bIns="91425" anchor="t" anchorCtr="0">
            <a:noAutofit/>
          </a:bodyPr>
          <a:lstStyle/>
          <a:p>
            <a:pPr marL="457200" lvl="0" indent="-400050" rtl="0">
              <a:lnSpc>
                <a:spcPct val="115000"/>
              </a:lnSpc>
              <a:spcBef>
                <a:spcPts val="0"/>
              </a:spcBef>
              <a:buClr>
                <a:srgbClr val="3B4045"/>
              </a:buClr>
              <a:buSzPct val="100000"/>
              <a:buFont typeface="Arial"/>
            </a:pPr>
            <a:r>
              <a:rPr lang="en-US" sz="2800" dirty="0">
                <a:solidFill>
                  <a:srgbClr val="3B4045"/>
                </a:solidFill>
                <a:highlight>
                  <a:srgbClr val="FFFFFF"/>
                </a:highlight>
                <a:latin typeface="Calibri" charset="0"/>
                <a:ea typeface="Calibri" charset="0"/>
                <a:cs typeface="Calibri" charset="0"/>
                <a:sym typeface="Arial"/>
              </a:rPr>
              <a:t>Static </a:t>
            </a:r>
            <a:r>
              <a:rPr lang="en-US" sz="2800" dirty="0">
                <a:solidFill>
                  <a:srgbClr val="B7B7B7"/>
                </a:solidFill>
                <a:highlight>
                  <a:srgbClr val="FFFFFF"/>
                </a:highlight>
                <a:latin typeface="Calibri" charset="0"/>
                <a:ea typeface="Calibri" charset="0"/>
                <a:cs typeface="Calibri" charset="0"/>
                <a:sym typeface="Arial"/>
              </a:rPr>
              <a:t>(patient demographics)</a:t>
            </a:r>
          </a:p>
          <a:p>
            <a:pPr marL="457200" lvl="0" indent="-400050" rtl="0">
              <a:lnSpc>
                <a:spcPct val="115000"/>
              </a:lnSpc>
              <a:spcBef>
                <a:spcPts val="0"/>
              </a:spcBef>
              <a:buClr>
                <a:srgbClr val="3B4045"/>
              </a:buClr>
              <a:buSzPct val="100000"/>
              <a:buFont typeface="Arial"/>
            </a:pPr>
            <a:r>
              <a:rPr lang="en-US" sz="2800" dirty="0">
                <a:solidFill>
                  <a:srgbClr val="3B4045"/>
                </a:solidFill>
                <a:highlight>
                  <a:srgbClr val="FFFFFF"/>
                </a:highlight>
                <a:latin typeface="Calibri" charset="0"/>
                <a:ea typeface="Calibri" charset="0"/>
                <a:cs typeface="Calibri" charset="0"/>
                <a:sym typeface="Arial"/>
              </a:rPr>
              <a:t>Coded Events </a:t>
            </a:r>
            <a:r>
              <a:rPr lang="en-US" sz="2800" dirty="0">
                <a:solidFill>
                  <a:srgbClr val="B7B7B7"/>
                </a:solidFill>
                <a:highlight>
                  <a:srgbClr val="FFFFFF"/>
                </a:highlight>
                <a:latin typeface="Calibri" charset="0"/>
                <a:ea typeface="Calibri" charset="0"/>
                <a:cs typeface="Calibri" charset="0"/>
                <a:sym typeface="Arial"/>
              </a:rPr>
              <a:t>(procedures, diagnoses, prescriptions, labs)</a:t>
            </a:r>
          </a:p>
          <a:p>
            <a:pPr marL="457200" lvl="0" indent="-400050" rtl="0">
              <a:lnSpc>
                <a:spcPct val="115000"/>
              </a:lnSpc>
              <a:spcBef>
                <a:spcPts val="0"/>
              </a:spcBef>
              <a:buClr>
                <a:srgbClr val="3B4045"/>
              </a:buClr>
              <a:buSzPct val="100000"/>
              <a:buFont typeface="Arial"/>
            </a:pPr>
            <a:r>
              <a:rPr lang="en-US" sz="2800" dirty="0">
                <a:solidFill>
                  <a:srgbClr val="3B4045"/>
                </a:solidFill>
                <a:highlight>
                  <a:srgbClr val="FFFFFF"/>
                </a:highlight>
                <a:latin typeface="Calibri" charset="0"/>
                <a:ea typeface="Calibri" charset="0"/>
                <a:cs typeface="Calibri" charset="0"/>
                <a:sym typeface="Arial"/>
              </a:rPr>
              <a:t>Time-Series</a:t>
            </a:r>
            <a:r>
              <a:rPr lang="en-US" sz="2800" dirty="0">
                <a:solidFill>
                  <a:srgbClr val="B7B7B7"/>
                </a:solidFill>
                <a:highlight>
                  <a:srgbClr val="FFFFFF"/>
                </a:highlight>
                <a:latin typeface="Calibri" charset="0"/>
                <a:ea typeface="Calibri" charset="0"/>
                <a:cs typeface="Calibri" charset="0"/>
                <a:sym typeface="Arial"/>
              </a:rPr>
              <a:t> (heartbeat monitor)</a:t>
            </a:r>
          </a:p>
          <a:p>
            <a:pPr marL="457200" lvl="0" indent="-400050" rtl="0">
              <a:lnSpc>
                <a:spcPct val="115000"/>
              </a:lnSpc>
              <a:spcBef>
                <a:spcPts val="0"/>
              </a:spcBef>
              <a:buClr>
                <a:srgbClr val="3B4045"/>
              </a:buClr>
              <a:buSzPct val="100000"/>
              <a:buFont typeface="Arial"/>
            </a:pPr>
            <a:r>
              <a:rPr lang="en-US" sz="2800" dirty="0">
                <a:solidFill>
                  <a:srgbClr val="3B4045"/>
                </a:solidFill>
                <a:highlight>
                  <a:srgbClr val="FFFFFF"/>
                </a:highlight>
                <a:latin typeface="Calibri" charset="0"/>
                <a:ea typeface="Calibri" charset="0"/>
                <a:cs typeface="Calibri" charset="0"/>
                <a:sym typeface="Arial"/>
              </a:rPr>
              <a:t>Text </a:t>
            </a:r>
            <a:r>
              <a:rPr lang="en-US" sz="2800" dirty="0">
                <a:solidFill>
                  <a:srgbClr val="B7B7B7"/>
                </a:solidFill>
                <a:highlight>
                  <a:srgbClr val="FFFFFF"/>
                </a:highlight>
                <a:latin typeface="Calibri" charset="0"/>
                <a:ea typeface="Calibri" charset="0"/>
                <a:cs typeface="Calibri" charset="0"/>
                <a:sym typeface="Arial"/>
              </a:rPr>
              <a:t>(doctors’ notes, patient forums)</a:t>
            </a:r>
          </a:p>
          <a:p>
            <a:pPr marL="457200" lvl="0" indent="-400050" rtl="0">
              <a:lnSpc>
                <a:spcPct val="115000"/>
              </a:lnSpc>
              <a:spcBef>
                <a:spcPts val="0"/>
              </a:spcBef>
              <a:buClr>
                <a:srgbClr val="3B4045"/>
              </a:buClr>
              <a:buSzPct val="100000"/>
              <a:buFont typeface="Arial"/>
            </a:pPr>
            <a:r>
              <a:rPr lang="en-US" sz="2800" dirty="0">
                <a:solidFill>
                  <a:srgbClr val="3B4045"/>
                </a:solidFill>
                <a:highlight>
                  <a:srgbClr val="FFFFFF"/>
                </a:highlight>
                <a:latin typeface="Calibri" charset="0"/>
                <a:ea typeface="Calibri" charset="0"/>
                <a:cs typeface="Calibri" charset="0"/>
                <a:sym typeface="Arial"/>
              </a:rPr>
              <a:t>Images </a:t>
            </a:r>
            <a:r>
              <a:rPr lang="en-US" sz="2800" dirty="0">
                <a:solidFill>
                  <a:srgbClr val="B7B7B7"/>
                </a:solidFill>
                <a:highlight>
                  <a:srgbClr val="FFFFFF"/>
                </a:highlight>
                <a:latin typeface="Calibri" charset="0"/>
                <a:ea typeface="Calibri" charset="0"/>
                <a:cs typeface="Calibri" charset="0"/>
                <a:sym typeface="Arial"/>
              </a:rPr>
              <a:t>(x-rays, CT-scans, slides, photographs)</a:t>
            </a:r>
          </a:p>
        </p:txBody>
      </p:sp>
      <p:sp>
        <p:nvSpPr>
          <p:cNvPr id="170" name="Shape 170"/>
          <p:cNvSpPr/>
          <p:nvPr/>
        </p:nvSpPr>
        <p:spPr>
          <a:xfrm>
            <a:off x="6545473" y="2064690"/>
            <a:ext cx="263700" cy="1375196"/>
          </a:xfrm>
          <a:prstGeom prst="rightBrace">
            <a:avLst>
              <a:gd name="adj1" fmla="val 8333"/>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latin typeface="Calibri" charset="0"/>
              <a:ea typeface="Calibri" charset="0"/>
              <a:cs typeface="Calibri" charset="0"/>
            </a:endParaRPr>
          </a:p>
        </p:txBody>
      </p:sp>
      <p:sp>
        <p:nvSpPr>
          <p:cNvPr id="171" name="Shape 171"/>
          <p:cNvSpPr/>
          <p:nvPr/>
        </p:nvSpPr>
        <p:spPr>
          <a:xfrm>
            <a:off x="6545473" y="3470949"/>
            <a:ext cx="263700" cy="2086703"/>
          </a:xfrm>
          <a:prstGeom prst="rightBrace">
            <a:avLst>
              <a:gd name="adj1" fmla="val 8333"/>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Calibri" charset="0"/>
              <a:ea typeface="Calibri" charset="0"/>
              <a:cs typeface="Calibri" charset="0"/>
            </a:endParaRPr>
          </a:p>
        </p:txBody>
      </p:sp>
      <p:sp>
        <p:nvSpPr>
          <p:cNvPr id="172" name="Shape 172"/>
          <p:cNvSpPr txBox="1"/>
          <p:nvPr/>
        </p:nvSpPr>
        <p:spPr>
          <a:xfrm>
            <a:off x="6910423" y="2535183"/>
            <a:ext cx="1611900" cy="567600"/>
          </a:xfrm>
          <a:prstGeom prst="rect">
            <a:avLst/>
          </a:prstGeom>
          <a:noFill/>
          <a:ln>
            <a:noFill/>
          </a:ln>
        </p:spPr>
        <p:txBody>
          <a:bodyPr lIns="91425" tIns="91425" rIns="91425" bIns="91425" anchor="t" anchorCtr="0">
            <a:noAutofit/>
          </a:bodyPr>
          <a:lstStyle/>
          <a:p>
            <a:pPr lvl="0">
              <a:spcBef>
                <a:spcPts val="0"/>
              </a:spcBef>
              <a:buNone/>
            </a:pPr>
            <a:r>
              <a:rPr lang="en-US" sz="1800" b="1" dirty="0">
                <a:latin typeface="Calibri" charset="0"/>
                <a:ea typeface="Calibri" charset="0"/>
                <a:cs typeface="Calibri" charset="0"/>
              </a:rPr>
              <a:t>Structured</a:t>
            </a:r>
          </a:p>
        </p:txBody>
      </p:sp>
      <p:sp>
        <p:nvSpPr>
          <p:cNvPr id="173" name="Shape 173"/>
          <p:cNvSpPr txBox="1"/>
          <p:nvPr/>
        </p:nvSpPr>
        <p:spPr>
          <a:xfrm>
            <a:off x="6910423" y="4301661"/>
            <a:ext cx="1834800" cy="567600"/>
          </a:xfrm>
          <a:prstGeom prst="rect">
            <a:avLst/>
          </a:prstGeom>
          <a:noFill/>
          <a:ln>
            <a:noFill/>
          </a:ln>
        </p:spPr>
        <p:txBody>
          <a:bodyPr lIns="91425" tIns="91425" rIns="91425" bIns="91425" anchor="t" anchorCtr="0">
            <a:noAutofit/>
          </a:bodyPr>
          <a:lstStyle/>
          <a:p>
            <a:pPr lvl="0" rtl="0">
              <a:spcBef>
                <a:spcPts val="0"/>
              </a:spcBef>
              <a:buNone/>
            </a:pPr>
            <a:r>
              <a:rPr lang="en-US" sz="1800" b="1" dirty="0">
                <a:latin typeface="Calibri" charset="0"/>
                <a:ea typeface="Calibri" charset="0"/>
                <a:cs typeface="Calibri" charset="0"/>
              </a:rPr>
              <a:t>Unstructured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1" grpId="0" animBg="1"/>
      <p:bldP spid="172" grpId="0"/>
      <p:bldP spid="17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0" y="0"/>
            <a:ext cx="8686800" cy="1143000"/>
          </a:xfrm>
          <a:prstGeom prst="rect">
            <a:avLst/>
          </a:prstGeom>
        </p:spPr>
        <p:txBody>
          <a:bodyPr lIns="91425" tIns="91425" rIns="91425" bIns="91425" anchor="t" anchorCtr="0">
            <a:noAutofit/>
          </a:bodyPr>
          <a:lstStyle/>
          <a:p>
            <a:pPr lvl="0" rtl="0">
              <a:spcBef>
                <a:spcPts val="0"/>
              </a:spcBef>
              <a:buNone/>
            </a:pPr>
            <a:r>
              <a:rPr lang="en-US" dirty="0"/>
              <a:t>Structured vs. Unstructured Data</a:t>
            </a:r>
          </a:p>
        </p:txBody>
      </p:sp>
      <p:sp>
        <p:nvSpPr>
          <p:cNvPr id="180" name="Shape 180"/>
          <p:cNvSpPr txBox="1">
            <a:spLocks noGrp="1"/>
          </p:cNvSpPr>
          <p:nvPr>
            <p:ph type="body" idx="1"/>
          </p:nvPr>
        </p:nvSpPr>
        <p:spPr>
          <a:xfrm>
            <a:off x="1376025" y="5771342"/>
            <a:ext cx="1602000" cy="1143000"/>
          </a:xfrm>
          <a:prstGeom prst="rect">
            <a:avLst/>
          </a:prstGeom>
        </p:spPr>
        <p:txBody>
          <a:bodyPr lIns="91425" tIns="91425" rIns="91425" bIns="91425" anchor="t" anchorCtr="0">
            <a:noAutofit/>
          </a:bodyPr>
          <a:lstStyle/>
          <a:p>
            <a:pPr lvl="0" rtl="0">
              <a:spcBef>
                <a:spcPts val="0"/>
              </a:spcBef>
              <a:buNone/>
            </a:pPr>
            <a:r>
              <a:rPr lang="en-US" sz="3600"/>
              <a:t>~25%</a:t>
            </a:r>
          </a:p>
        </p:txBody>
      </p:sp>
      <p:pic>
        <p:nvPicPr>
          <p:cNvPr id="181" name="Shape 181"/>
          <p:cNvPicPr preferRelativeResize="0"/>
          <p:nvPr/>
        </p:nvPicPr>
        <p:blipFill>
          <a:blip r:embed="rId3">
            <a:alphaModFix/>
          </a:blip>
          <a:stretch>
            <a:fillRect/>
          </a:stretch>
        </p:blipFill>
        <p:spPr>
          <a:xfrm>
            <a:off x="4453350" y="1450366"/>
            <a:ext cx="4467225" cy="3952875"/>
          </a:xfrm>
          <a:prstGeom prst="rect">
            <a:avLst/>
          </a:prstGeom>
          <a:noFill/>
          <a:ln>
            <a:noFill/>
          </a:ln>
        </p:spPr>
      </p:pic>
      <p:pic>
        <p:nvPicPr>
          <p:cNvPr id="182" name="Shape 182"/>
          <p:cNvPicPr preferRelativeResize="0"/>
          <p:nvPr/>
        </p:nvPicPr>
        <p:blipFill>
          <a:blip r:embed="rId4">
            <a:alphaModFix/>
          </a:blip>
          <a:stretch>
            <a:fillRect/>
          </a:stretch>
        </p:blipFill>
        <p:spPr>
          <a:xfrm>
            <a:off x="471700" y="1450366"/>
            <a:ext cx="2986565" cy="4122175"/>
          </a:xfrm>
          <a:prstGeom prst="rect">
            <a:avLst/>
          </a:prstGeom>
          <a:noFill/>
          <a:ln>
            <a:noFill/>
          </a:ln>
        </p:spPr>
      </p:pic>
      <p:sp>
        <p:nvSpPr>
          <p:cNvPr id="183" name="Shape 183"/>
          <p:cNvSpPr txBox="1"/>
          <p:nvPr/>
        </p:nvSpPr>
        <p:spPr>
          <a:xfrm>
            <a:off x="437325" y="1102367"/>
            <a:ext cx="4249800" cy="929100"/>
          </a:xfrm>
          <a:prstGeom prst="rect">
            <a:avLst/>
          </a:prstGeom>
          <a:noFill/>
          <a:ln>
            <a:noFill/>
          </a:ln>
        </p:spPr>
        <p:txBody>
          <a:bodyPr lIns="91425" tIns="91425" rIns="91425" bIns="91425" anchor="t" anchorCtr="0">
            <a:noAutofit/>
          </a:bodyPr>
          <a:lstStyle/>
          <a:p>
            <a:pPr lvl="0">
              <a:spcBef>
                <a:spcPts val="0"/>
              </a:spcBef>
              <a:buNone/>
            </a:pPr>
            <a:r>
              <a:rPr lang="en-US" sz="1100" dirty="0"/>
              <a:t>row ID | patient ID  | hospital ID | order  | ICD9 code</a:t>
            </a:r>
          </a:p>
        </p:txBody>
      </p:sp>
      <p:sp>
        <p:nvSpPr>
          <p:cNvPr id="184" name="Shape 184"/>
          <p:cNvSpPr txBox="1">
            <a:spLocks noGrp="1"/>
          </p:cNvSpPr>
          <p:nvPr>
            <p:ph type="body" idx="1"/>
          </p:nvPr>
        </p:nvSpPr>
        <p:spPr>
          <a:xfrm>
            <a:off x="6243650" y="5771342"/>
            <a:ext cx="1786500" cy="1143000"/>
          </a:xfrm>
          <a:prstGeom prst="rect">
            <a:avLst/>
          </a:prstGeom>
        </p:spPr>
        <p:txBody>
          <a:bodyPr lIns="91425" tIns="91425" rIns="91425" bIns="91425" anchor="t" anchorCtr="0">
            <a:noAutofit/>
          </a:bodyPr>
          <a:lstStyle/>
          <a:p>
            <a:pPr lvl="0" rtl="0">
              <a:spcBef>
                <a:spcPts val="0"/>
              </a:spcBef>
              <a:buNone/>
            </a:pPr>
            <a:r>
              <a:rPr lang="en-US" sz="3600" dirty="0"/>
              <a:t>~75%</a:t>
            </a:r>
          </a:p>
        </p:txBody>
      </p:sp>
    </p:spTree>
    <p:extLst>
      <p:ext uri="{BB962C8B-B14F-4D97-AF65-F5344CB8AC3E}">
        <p14:creationId xmlns:p14="http://schemas.microsoft.com/office/powerpoint/2010/main" val="127954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build="p"/>
      <p:bldP spid="183" grpId="0"/>
      <p:bldP spid="18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7" name="Shape 147"/>
          <p:cNvPicPr preferRelativeResize="0"/>
          <p:nvPr/>
        </p:nvPicPr>
        <p:blipFill>
          <a:blip r:embed="rId3">
            <a:alphaModFix/>
          </a:blip>
          <a:stretch>
            <a:fillRect/>
          </a:stretch>
        </p:blipFill>
        <p:spPr>
          <a:xfrm>
            <a:off x="103600" y="520749"/>
            <a:ext cx="3753300" cy="2820825"/>
          </a:xfrm>
          <a:prstGeom prst="rect">
            <a:avLst/>
          </a:prstGeom>
          <a:noFill/>
          <a:ln>
            <a:noFill/>
          </a:ln>
        </p:spPr>
      </p:pic>
      <p:pic>
        <p:nvPicPr>
          <p:cNvPr id="148" name="Shape 148"/>
          <p:cNvPicPr preferRelativeResize="0"/>
          <p:nvPr/>
        </p:nvPicPr>
        <p:blipFill>
          <a:blip r:embed="rId4">
            <a:alphaModFix/>
          </a:blip>
          <a:stretch>
            <a:fillRect/>
          </a:stretch>
        </p:blipFill>
        <p:spPr>
          <a:xfrm>
            <a:off x="177636" y="3597230"/>
            <a:ext cx="3940786" cy="2820824"/>
          </a:xfrm>
          <a:prstGeom prst="rect">
            <a:avLst/>
          </a:prstGeom>
          <a:noFill/>
          <a:ln>
            <a:noFill/>
          </a:ln>
        </p:spPr>
      </p:pic>
      <p:sp>
        <p:nvSpPr>
          <p:cNvPr id="149" name="Shape 149"/>
          <p:cNvSpPr/>
          <p:nvPr/>
        </p:nvSpPr>
        <p:spPr>
          <a:xfrm>
            <a:off x="3519075" y="2730100"/>
            <a:ext cx="1956600" cy="1054200"/>
          </a:xfrm>
          <a:prstGeom prst="rightArrow">
            <a:avLst>
              <a:gd name="adj1" fmla="val 50000"/>
              <a:gd name="adj2" fmla="val 50000"/>
            </a:avLst>
          </a:prstGeom>
          <a:solidFill>
            <a:srgbClr val="FFFFFF"/>
          </a:solidFill>
          <a:ln w="11430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US" sz="3600" b="1" dirty="0"/>
              <a:t>?</a:t>
            </a:r>
            <a:endParaRPr b="1" dirty="0"/>
          </a:p>
        </p:txBody>
      </p:sp>
      <p:graphicFrame>
        <p:nvGraphicFramePr>
          <p:cNvPr id="150" name="Shape 150"/>
          <p:cNvGraphicFramePr/>
          <p:nvPr/>
        </p:nvGraphicFramePr>
        <p:xfrm>
          <a:off x="5971050" y="1810669"/>
          <a:ext cx="2845950" cy="3040500"/>
        </p:xfrm>
        <a:graphic>
          <a:graphicData uri="http://schemas.openxmlformats.org/drawingml/2006/table">
            <a:tbl>
              <a:tblPr bandRow="1">
                <a:noFill/>
                <a:tableStyleId>{E9F55F61-279E-4270-81FE-DA458C30A14C}</a:tableStyleId>
              </a:tblPr>
              <a:tblGrid>
                <a:gridCol w="236225">
                  <a:extLst>
                    <a:ext uri="{9D8B030D-6E8A-4147-A177-3AD203B41FA5}">
                      <a16:colId xmlns:a16="http://schemas.microsoft.com/office/drawing/2014/main" val="20000"/>
                    </a:ext>
                  </a:extLst>
                </a:gridCol>
                <a:gridCol w="236225">
                  <a:extLst>
                    <a:ext uri="{9D8B030D-6E8A-4147-A177-3AD203B41FA5}">
                      <a16:colId xmlns:a16="http://schemas.microsoft.com/office/drawing/2014/main" val="20001"/>
                    </a:ext>
                  </a:extLst>
                </a:gridCol>
                <a:gridCol w="236225">
                  <a:extLst>
                    <a:ext uri="{9D8B030D-6E8A-4147-A177-3AD203B41FA5}">
                      <a16:colId xmlns:a16="http://schemas.microsoft.com/office/drawing/2014/main" val="20002"/>
                    </a:ext>
                  </a:extLst>
                </a:gridCol>
                <a:gridCol w="236225">
                  <a:extLst>
                    <a:ext uri="{9D8B030D-6E8A-4147-A177-3AD203B41FA5}">
                      <a16:colId xmlns:a16="http://schemas.microsoft.com/office/drawing/2014/main" val="20003"/>
                    </a:ext>
                  </a:extLst>
                </a:gridCol>
                <a:gridCol w="236225">
                  <a:extLst>
                    <a:ext uri="{9D8B030D-6E8A-4147-A177-3AD203B41FA5}">
                      <a16:colId xmlns:a16="http://schemas.microsoft.com/office/drawing/2014/main" val="20004"/>
                    </a:ext>
                  </a:extLst>
                </a:gridCol>
                <a:gridCol w="220275">
                  <a:extLst>
                    <a:ext uri="{9D8B030D-6E8A-4147-A177-3AD203B41FA5}">
                      <a16:colId xmlns:a16="http://schemas.microsoft.com/office/drawing/2014/main" val="20005"/>
                    </a:ext>
                  </a:extLst>
                </a:gridCol>
                <a:gridCol w="263425">
                  <a:extLst>
                    <a:ext uri="{9D8B030D-6E8A-4147-A177-3AD203B41FA5}">
                      <a16:colId xmlns:a16="http://schemas.microsoft.com/office/drawing/2014/main" val="20006"/>
                    </a:ext>
                  </a:extLst>
                </a:gridCol>
                <a:gridCol w="236225">
                  <a:extLst>
                    <a:ext uri="{9D8B030D-6E8A-4147-A177-3AD203B41FA5}">
                      <a16:colId xmlns:a16="http://schemas.microsoft.com/office/drawing/2014/main" val="20007"/>
                    </a:ext>
                  </a:extLst>
                </a:gridCol>
                <a:gridCol w="236225">
                  <a:extLst>
                    <a:ext uri="{9D8B030D-6E8A-4147-A177-3AD203B41FA5}">
                      <a16:colId xmlns:a16="http://schemas.microsoft.com/office/drawing/2014/main" val="20008"/>
                    </a:ext>
                  </a:extLst>
                </a:gridCol>
                <a:gridCol w="236225">
                  <a:extLst>
                    <a:ext uri="{9D8B030D-6E8A-4147-A177-3AD203B41FA5}">
                      <a16:colId xmlns:a16="http://schemas.microsoft.com/office/drawing/2014/main" val="20009"/>
                    </a:ext>
                  </a:extLst>
                </a:gridCol>
                <a:gridCol w="236225">
                  <a:extLst>
                    <a:ext uri="{9D8B030D-6E8A-4147-A177-3AD203B41FA5}">
                      <a16:colId xmlns:a16="http://schemas.microsoft.com/office/drawing/2014/main" val="20010"/>
                    </a:ext>
                  </a:extLst>
                </a:gridCol>
                <a:gridCol w="236225">
                  <a:extLst>
                    <a:ext uri="{9D8B030D-6E8A-4147-A177-3AD203B41FA5}">
                      <a16:colId xmlns:a16="http://schemas.microsoft.com/office/drawing/2014/main" val="20011"/>
                    </a:ext>
                  </a:extLst>
                </a:gridCol>
              </a:tblGrid>
              <a:tr h="202700">
                <a:tc>
                  <a:txBody>
                    <a:bodyPr/>
                    <a:lstStyle/>
                    <a:p>
                      <a:pPr marL="0" marR="0" lvl="0" indent="0" algn="ctr" rtl="0">
                        <a:spcBef>
                          <a:spcPts val="0"/>
                        </a:spcBef>
                        <a:buSzPct val="25000"/>
                        <a:buNone/>
                      </a:pPr>
                      <a:r>
                        <a:rPr lang="en-US" sz="800" b="1"/>
                        <a:t>ID</a:t>
                      </a:r>
                    </a:p>
                  </a:txBody>
                  <a:tcPr marL="0" marR="0" marT="0" marB="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l" rtl="0">
                        <a:spcBef>
                          <a:spcPts val="0"/>
                        </a:spcBef>
                        <a:buSzPct val="25000"/>
                        <a:buNone/>
                      </a:pPr>
                      <a:endParaRPr sz="800" b="1"/>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l" rtl="0">
                        <a:spcBef>
                          <a:spcPts val="0"/>
                        </a:spcBef>
                        <a:buSzPct val="25000"/>
                        <a:buNone/>
                      </a:pPr>
                      <a:endParaRPr sz="800" b="1"/>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b="1"/>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b="1"/>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b="1"/>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b="1"/>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b="1"/>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b="1"/>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b="1"/>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b="1"/>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b="1"/>
                    </a:p>
                  </a:txBody>
                  <a:tcPr marL="0" marR="0" marT="0" marB="0" anchor="ctr">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0000"/>
                  </a:ext>
                </a:extLst>
              </a:tr>
              <a:tr h="202700">
                <a:tc>
                  <a:txBody>
                    <a:bodyPr/>
                    <a:lstStyle/>
                    <a:p>
                      <a:pPr marL="0" marR="0" lvl="0" indent="0" algn="ctr" rtl="0">
                        <a:spcBef>
                          <a:spcPts val="0"/>
                        </a:spcBef>
                        <a:buSzPct val="25000"/>
                        <a:buNone/>
                      </a:pPr>
                      <a:r>
                        <a:rPr lang="en-US" sz="800"/>
                        <a:t>1</a:t>
                      </a:r>
                    </a:p>
                  </a:txBody>
                  <a:tcPr marL="0" marR="0" marT="0" marB="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0001"/>
                  </a:ext>
                </a:extLst>
              </a:tr>
              <a:tr h="202700">
                <a:tc>
                  <a:txBody>
                    <a:bodyPr/>
                    <a:lstStyle/>
                    <a:p>
                      <a:pPr marL="0" marR="0" lvl="0" indent="0" algn="ctr" rtl="0">
                        <a:spcBef>
                          <a:spcPts val="0"/>
                        </a:spcBef>
                        <a:buSzPct val="25000"/>
                        <a:buNone/>
                      </a:pPr>
                      <a:r>
                        <a:rPr lang="en-US" sz="800"/>
                        <a:t>2</a:t>
                      </a:r>
                    </a:p>
                  </a:txBody>
                  <a:tcPr marL="0" marR="0" marT="0" marB="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02700">
                <a:tc>
                  <a:txBody>
                    <a:bodyPr/>
                    <a:lstStyle/>
                    <a:p>
                      <a:pPr marL="0" marR="0" lvl="0" indent="0" algn="ctr" rtl="0">
                        <a:spcBef>
                          <a:spcPts val="0"/>
                        </a:spcBef>
                        <a:buSzPct val="25000"/>
                        <a:buNone/>
                      </a:pPr>
                      <a:r>
                        <a:rPr lang="en-US" sz="800"/>
                        <a:t>3</a:t>
                      </a:r>
                    </a:p>
                  </a:txBody>
                  <a:tcPr marL="0" marR="0" marT="0" marB="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202700">
                <a:tc>
                  <a:txBody>
                    <a:bodyPr/>
                    <a:lstStyle/>
                    <a:p>
                      <a:pPr marL="0" marR="0" lvl="0" indent="0" algn="ctr" rtl="0">
                        <a:spcBef>
                          <a:spcPts val="0"/>
                        </a:spcBef>
                        <a:buNone/>
                      </a:pPr>
                      <a:r>
                        <a:rPr lang="en-US" sz="800"/>
                        <a:t>4</a:t>
                      </a:r>
                    </a:p>
                  </a:txBody>
                  <a:tcPr marL="0" marR="0" marT="0" marB="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None/>
                      </a:pPr>
                      <a:endParaRPr sz="800"/>
                    </a:p>
                  </a:txBody>
                  <a:tcPr marL="0" marR="0" marT="0" marB="0" anchor="ctr">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202700">
                <a:tc>
                  <a:txBody>
                    <a:bodyPr/>
                    <a:lstStyle/>
                    <a:p>
                      <a:pPr marL="0" marR="0" lvl="0" indent="0" algn="ctr" rtl="0">
                        <a:spcBef>
                          <a:spcPts val="0"/>
                        </a:spcBef>
                        <a:buSzPct val="25000"/>
                        <a:buNone/>
                      </a:pPr>
                      <a:r>
                        <a:rPr lang="en-US" sz="800"/>
                        <a:t>5</a:t>
                      </a:r>
                    </a:p>
                  </a:txBody>
                  <a:tcPr marL="0" marR="0" marT="0" marB="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0005"/>
                  </a:ext>
                </a:extLst>
              </a:tr>
              <a:tr h="202700">
                <a:tc>
                  <a:txBody>
                    <a:bodyPr/>
                    <a:lstStyle/>
                    <a:p>
                      <a:pPr marL="0" marR="0" lvl="0" indent="0" algn="ctr" rtl="0">
                        <a:spcBef>
                          <a:spcPts val="0"/>
                        </a:spcBef>
                        <a:buSzPct val="25000"/>
                        <a:buNone/>
                      </a:pPr>
                      <a:r>
                        <a:rPr lang="en-US" sz="800"/>
                        <a:t>...</a:t>
                      </a:r>
                    </a:p>
                  </a:txBody>
                  <a:tcPr marL="0" marR="0" marT="0" marB="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0006"/>
                  </a:ext>
                </a:extLst>
              </a:tr>
              <a:tr h="202700">
                <a:tc>
                  <a:txBody>
                    <a:bodyPr/>
                    <a:lstStyle/>
                    <a:p>
                      <a:pPr marL="0" marR="0" lvl="0" indent="0" algn="ctr" rtl="0">
                        <a:spcBef>
                          <a:spcPts val="0"/>
                        </a:spcBef>
                        <a:buSzPct val="25000"/>
                        <a:buNone/>
                      </a:pPr>
                      <a:endParaRPr sz="800"/>
                    </a:p>
                  </a:txBody>
                  <a:tcPr marL="0" marR="0" marT="0" marB="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0007"/>
                  </a:ext>
                </a:extLst>
              </a:tr>
              <a:tr h="202700">
                <a:tc>
                  <a:txBody>
                    <a:bodyPr/>
                    <a:lstStyle/>
                    <a:p>
                      <a:pPr marL="0" marR="0" lvl="0" indent="0" algn="ctr" rtl="0">
                        <a:spcBef>
                          <a:spcPts val="0"/>
                        </a:spcBef>
                        <a:buSzPct val="25000"/>
                        <a:buNone/>
                      </a:pPr>
                      <a:endParaRPr sz="800"/>
                    </a:p>
                  </a:txBody>
                  <a:tcPr marL="0" marR="0" marT="0" marB="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0008"/>
                  </a:ext>
                </a:extLst>
              </a:tr>
              <a:tr h="202700">
                <a:tc>
                  <a:txBody>
                    <a:bodyPr/>
                    <a:lstStyle/>
                    <a:p>
                      <a:pPr marL="0" marR="0" lvl="0" indent="0" algn="ctr" rtl="0">
                        <a:spcBef>
                          <a:spcPts val="0"/>
                        </a:spcBef>
                        <a:buSzPct val="25000"/>
                        <a:buNone/>
                      </a:pPr>
                      <a:endParaRPr sz="800"/>
                    </a:p>
                  </a:txBody>
                  <a:tcPr marL="0" marR="0" marT="0" marB="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0009"/>
                  </a:ext>
                </a:extLst>
              </a:tr>
              <a:tr h="202700">
                <a:tc>
                  <a:txBody>
                    <a:bodyPr/>
                    <a:lstStyle/>
                    <a:p>
                      <a:pPr marL="0" marR="0" lvl="0" indent="0" algn="ctr" rtl="0">
                        <a:spcBef>
                          <a:spcPts val="0"/>
                        </a:spcBef>
                        <a:buSzPct val="25000"/>
                        <a:buNone/>
                      </a:pPr>
                      <a:endParaRPr sz="800"/>
                    </a:p>
                  </a:txBody>
                  <a:tcPr marL="0" marR="0" marT="0" marB="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0010"/>
                  </a:ext>
                </a:extLst>
              </a:tr>
              <a:tr h="202700">
                <a:tc>
                  <a:txBody>
                    <a:bodyPr/>
                    <a:lstStyle/>
                    <a:p>
                      <a:pPr marL="0" marR="0" lvl="0" indent="0" algn="ctr" rtl="0">
                        <a:spcBef>
                          <a:spcPts val="0"/>
                        </a:spcBef>
                        <a:buSzPct val="25000"/>
                        <a:buNone/>
                      </a:pPr>
                      <a:endParaRPr sz="800"/>
                    </a:p>
                  </a:txBody>
                  <a:tcPr marL="0" marR="0" marT="0" marB="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0011"/>
                  </a:ext>
                </a:extLst>
              </a:tr>
              <a:tr h="202700">
                <a:tc>
                  <a:txBody>
                    <a:bodyPr/>
                    <a:lstStyle/>
                    <a:p>
                      <a:pPr marL="0" marR="0" lvl="0" indent="0" algn="ctr" rtl="0">
                        <a:spcBef>
                          <a:spcPts val="0"/>
                        </a:spcBef>
                        <a:buSzPct val="25000"/>
                        <a:buNone/>
                      </a:pPr>
                      <a:endParaRPr sz="800"/>
                    </a:p>
                  </a:txBody>
                  <a:tcPr marL="0" marR="0" marT="0" marB="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0012"/>
                  </a:ext>
                </a:extLst>
              </a:tr>
              <a:tr h="202700">
                <a:tc>
                  <a:txBody>
                    <a:bodyPr/>
                    <a:lstStyle/>
                    <a:p>
                      <a:pPr marL="0" marR="0" lvl="0" indent="0" algn="ctr" rtl="0">
                        <a:spcBef>
                          <a:spcPts val="0"/>
                        </a:spcBef>
                        <a:buSzPct val="25000"/>
                        <a:buNone/>
                      </a:pPr>
                      <a:endParaRPr sz="800"/>
                    </a:p>
                  </a:txBody>
                  <a:tcPr marL="0" marR="0" marT="0" marB="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0013"/>
                  </a:ext>
                </a:extLst>
              </a:tr>
              <a:tr h="202700">
                <a:tc>
                  <a:txBody>
                    <a:bodyPr/>
                    <a:lstStyle/>
                    <a:p>
                      <a:pPr marL="0" marR="0" lvl="0" indent="0" algn="ctr" rtl="0">
                        <a:spcBef>
                          <a:spcPts val="0"/>
                        </a:spcBef>
                        <a:buSzPct val="25000"/>
                        <a:buNone/>
                      </a:pPr>
                      <a:endParaRPr sz="800"/>
                    </a:p>
                  </a:txBody>
                  <a:tcPr marL="0" marR="0" marT="0" marB="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800"/>
                    </a:p>
                  </a:txBody>
                  <a:tcPr marL="0" marR="0" marT="0" marB="0" anchor="ctr">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0014"/>
                  </a:ext>
                </a:extLst>
              </a:tr>
            </a:tbl>
          </a:graphicData>
        </a:graphic>
      </p:graphicFrame>
      <p:sp>
        <p:nvSpPr>
          <p:cNvPr id="151" name="Shape 151"/>
          <p:cNvSpPr txBox="1"/>
          <p:nvPr/>
        </p:nvSpPr>
        <p:spPr>
          <a:xfrm rot="-5400000">
            <a:off x="4645462" y="2907299"/>
            <a:ext cx="2155800" cy="3693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a:solidFill>
                  <a:srgbClr val="000000"/>
                </a:solidFill>
                <a:latin typeface="Calibri"/>
                <a:ea typeface="Calibri"/>
                <a:cs typeface="Calibri"/>
                <a:sym typeface="Calibri"/>
              </a:rPr>
              <a:t>← Observations →</a:t>
            </a:r>
          </a:p>
        </p:txBody>
      </p:sp>
      <p:sp>
        <p:nvSpPr>
          <p:cNvPr id="152" name="Shape 152"/>
          <p:cNvSpPr txBox="1"/>
          <p:nvPr/>
        </p:nvSpPr>
        <p:spPr>
          <a:xfrm>
            <a:off x="6514528" y="4911471"/>
            <a:ext cx="1847400" cy="3693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a:solidFill>
                  <a:srgbClr val="000000"/>
                </a:solidFill>
                <a:latin typeface="Calibri"/>
                <a:ea typeface="Calibri"/>
                <a:cs typeface="Calibri"/>
                <a:sym typeface="Calibri"/>
              </a:rPr>
              <a:t>← Features →</a:t>
            </a:r>
          </a:p>
        </p:txBody>
      </p:sp>
      <p:pic>
        <p:nvPicPr>
          <p:cNvPr id="153" name="Shape 153" descr="Image result for waveform icu"/>
          <p:cNvPicPr preferRelativeResize="0"/>
          <p:nvPr/>
        </p:nvPicPr>
        <p:blipFill>
          <a:blip r:embed="rId5">
            <a:alphaModFix/>
          </a:blip>
          <a:stretch>
            <a:fillRect/>
          </a:stretch>
        </p:blipFill>
        <p:spPr>
          <a:xfrm>
            <a:off x="72961" y="3390000"/>
            <a:ext cx="2363649" cy="1955375"/>
          </a:xfrm>
          <a:prstGeom prst="rect">
            <a:avLst/>
          </a:prstGeom>
          <a:noFill/>
          <a:ln>
            <a:noFill/>
          </a:ln>
        </p:spPr>
      </p:pic>
      <p:pic>
        <p:nvPicPr>
          <p:cNvPr id="154" name="Shape 154" descr="Image result for tweet"/>
          <p:cNvPicPr preferRelativeResize="0"/>
          <p:nvPr/>
        </p:nvPicPr>
        <p:blipFill>
          <a:blip r:embed="rId6">
            <a:alphaModFix/>
          </a:blip>
          <a:stretch>
            <a:fillRect/>
          </a:stretch>
        </p:blipFill>
        <p:spPr>
          <a:xfrm>
            <a:off x="1754773" y="5601031"/>
            <a:ext cx="2363649" cy="1082131"/>
          </a:xfrm>
          <a:prstGeom prst="rect">
            <a:avLst/>
          </a:prstGeom>
          <a:noFill/>
          <a:ln>
            <a:noFill/>
          </a:ln>
        </p:spPr>
      </p:pic>
      <p:sp>
        <p:nvSpPr>
          <p:cNvPr id="2" name="TextBox 1"/>
          <p:cNvSpPr txBox="1"/>
          <p:nvPr/>
        </p:nvSpPr>
        <p:spPr>
          <a:xfrm>
            <a:off x="643133" y="2686221"/>
            <a:ext cx="2472104" cy="120032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285750" indent="-285750">
              <a:buFont typeface="Arial" charset="0"/>
              <a:buChar char="•"/>
            </a:pPr>
            <a:r>
              <a:rPr lang="en-US" sz="1800" dirty="0">
                <a:latin typeface="Calibri" charset="0"/>
                <a:ea typeface="Calibri" charset="0"/>
                <a:cs typeface="Calibri" charset="0"/>
              </a:rPr>
              <a:t>OMOP CDM v5</a:t>
            </a:r>
          </a:p>
          <a:p>
            <a:pPr marL="285750" indent="-285750">
              <a:buFont typeface="Arial" charset="0"/>
              <a:buChar char="•"/>
            </a:pPr>
            <a:r>
              <a:rPr lang="en-US" sz="1800" dirty="0">
                <a:latin typeface="Calibri" charset="0"/>
                <a:ea typeface="Calibri" charset="0"/>
                <a:cs typeface="Calibri" charset="0"/>
              </a:rPr>
              <a:t>I2b2 data model</a:t>
            </a:r>
          </a:p>
          <a:p>
            <a:pPr marL="285750" indent="-285750">
              <a:buFont typeface="Arial" charset="0"/>
              <a:buChar char="•"/>
            </a:pPr>
            <a:r>
              <a:rPr lang="en-US" sz="1800" dirty="0" err="1">
                <a:latin typeface="Calibri" charset="0"/>
                <a:ea typeface="Calibri" charset="0"/>
                <a:cs typeface="Calibri" charset="0"/>
              </a:rPr>
              <a:t>PCORNet</a:t>
            </a:r>
            <a:r>
              <a:rPr lang="en-US" sz="1800" dirty="0">
                <a:latin typeface="Calibri" charset="0"/>
                <a:ea typeface="Calibri" charset="0"/>
                <a:cs typeface="Calibri" charset="0"/>
              </a:rPr>
              <a:t> data model</a:t>
            </a:r>
          </a:p>
          <a:p>
            <a:pPr marL="285750" indent="-285750">
              <a:buFont typeface="Arial" charset="0"/>
              <a:buChar char="•"/>
            </a:pPr>
            <a:r>
              <a:rPr lang="en-US" sz="1800" dirty="0">
                <a:latin typeface="Calibri" charset="0"/>
                <a:ea typeface="Calibri" charset="0"/>
                <a:cs typeface="Calibri" charset="0"/>
              </a:rPr>
              <a:t>Sentinel data model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151" grpId="0"/>
      <p:bldP spid="152" grpId="0"/>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Shape 126" descr="Image result for database"/>
          <p:cNvPicPr preferRelativeResize="0"/>
          <p:nvPr/>
        </p:nvPicPr>
        <p:blipFill>
          <a:blip r:embed="rId3">
            <a:alphaModFix/>
          </a:blip>
          <a:stretch>
            <a:fillRect/>
          </a:stretch>
        </p:blipFill>
        <p:spPr>
          <a:xfrm>
            <a:off x="5855225" y="656025"/>
            <a:ext cx="2349023" cy="2337675"/>
          </a:xfrm>
          <a:prstGeom prst="rect">
            <a:avLst/>
          </a:prstGeom>
          <a:noFill/>
          <a:ln>
            <a:noFill/>
          </a:ln>
        </p:spPr>
      </p:pic>
      <p:sp>
        <p:nvSpPr>
          <p:cNvPr id="127" name="Shape 127"/>
          <p:cNvSpPr txBox="1">
            <a:spLocks noGrp="1"/>
          </p:cNvSpPr>
          <p:nvPr>
            <p:ph type="title"/>
          </p:nvPr>
        </p:nvSpPr>
        <p:spPr>
          <a:xfrm>
            <a:off x="0" y="0"/>
            <a:ext cx="8686800" cy="1143000"/>
          </a:xfrm>
          <a:prstGeom prst="rect">
            <a:avLst/>
          </a:prstGeom>
        </p:spPr>
        <p:txBody>
          <a:bodyPr lIns="91425" tIns="91425" rIns="91425" bIns="91425" anchor="t" anchorCtr="0">
            <a:noAutofit/>
          </a:bodyPr>
          <a:lstStyle/>
          <a:p>
            <a:pPr lvl="0" rtl="0">
              <a:spcBef>
                <a:spcPts val="0"/>
              </a:spcBef>
              <a:buNone/>
            </a:pPr>
            <a:r>
              <a:rPr lang="en-US"/>
              <a:t>Example: </a:t>
            </a:r>
          </a:p>
        </p:txBody>
      </p:sp>
      <p:sp>
        <p:nvSpPr>
          <p:cNvPr id="128" name="Shape 128"/>
          <p:cNvSpPr/>
          <p:nvPr/>
        </p:nvSpPr>
        <p:spPr>
          <a:xfrm>
            <a:off x="115850" y="1143000"/>
            <a:ext cx="4393764" cy="1664387"/>
          </a:xfrm>
          <a:prstGeom prst="cloud">
            <a:avLst/>
          </a:prstGeom>
          <a:noFill/>
          <a:ln w="9525" cap="flat" cmpd="sng">
            <a:solidFill>
              <a:srgbClr val="1F497D"/>
            </a:solidFill>
            <a:prstDash val="solid"/>
            <a:round/>
            <a:headEnd type="none" w="med" len="med"/>
            <a:tailEnd type="none" w="med" len="med"/>
          </a:ln>
        </p:spPr>
        <p:txBody>
          <a:bodyPr lIns="91425" tIns="91425" rIns="91425" bIns="91425" anchor="ctr" anchorCtr="0">
            <a:noAutofit/>
          </a:bodyPr>
          <a:lstStyle/>
          <a:p>
            <a:pPr lvl="0" algn="ctr" rtl="0">
              <a:spcBef>
                <a:spcPts val="640"/>
              </a:spcBef>
              <a:buClr>
                <a:schemeClr val="dk1"/>
              </a:buClr>
              <a:buSzPct val="45833"/>
              <a:buFont typeface="Arial"/>
              <a:buNone/>
            </a:pPr>
            <a:r>
              <a:rPr lang="en-US" sz="2400">
                <a:solidFill>
                  <a:schemeClr val="dk1"/>
                </a:solidFill>
                <a:latin typeface="Calibri"/>
                <a:ea typeface="Calibri"/>
                <a:cs typeface="Calibri"/>
                <a:sym typeface="Calibri"/>
              </a:rPr>
              <a:t>Which patients are at high risk for stroke in the next year?</a:t>
            </a:r>
          </a:p>
        </p:txBody>
      </p:sp>
      <p:sp>
        <p:nvSpPr>
          <p:cNvPr id="129" name="Shape 129"/>
          <p:cNvSpPr/>
          <p:nvPr/>
        </p:nvSpPr>
        <p:spPr>
          <a:xfrm>
            <a:off x="4678615" y="1355743"/>
            <a:ext cx="1176600" cy="704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0" name="Shape 130"/>
          <p:cNvSpPr/>
          <p:nvPr/>
        </p:nvSpPr>
        <p:spPr>
          <a:xfrm rot="8963017">
            <a:off x="3651994" y="2808740"/>
            <a:ext cx="2444002" cy="703948"/>
          </a:xfrm>
          <a:prstGeom prst="right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0000"/>
              </a:solidFill>
            </a:endParaRPr>
          </a:p>
        </p:txBody>
      </p:sp>
      <p:sp>
        <p:nvSpPr>
          <p:cNvPr id="131" name="Shape 131"/>
          <p:cNvSpPr txBox="1"/>
          <p:nvPr/>
        </p:nvSpPr>
        <p:spPr>
          <a:xfrm>
            <a:off x="5055137" y="4395275"/>
            <a:ext cx="3949200" cy="1558200"/>
          </a:xfrm>
          <a:prstGeom prst="rect">
            <a:avLst/>
          </a:prstGeom>
          <a:solidFill>
            <a:schemeClr val="bg1">
              <a:lumMod val="95000"/>
            </a:schemeClr>
          </a:solidFill>
          <a:ln>
            <a:noFill/>
          </a:ln>
        </p:spPr>
        <p:txBody>
          <a:bodyPr lIns="91425" tIns="91425" rIns="91425" bIns="91425" anchor="t" anchorCtr="0">
            <a:noAutofit/>
          </a:bodyPr>
          <a:lstStyle/>
          <a:p>
            <a:pPr marL="0" lvl="0" indent="0" rtl="0">
              <a:spcBef>
                <a:spcPts val="0"/>
              </a:spcBef>
              <a:buNone/>
            </a:pPr>
            <a:r>
              <a:rPr lang="en-US" b="1" dirty="0">
                <a:latin typeface="Courier New"/>
                <a:ea typeface="Courier New"/>
                <a:cs typeface="Courier New"/>
                <a:sym typeface="Courier New"/>
              </a:rPr>
              <a:t>model = </a:t>
            </a:r>
            <a:r>
              <a:rPr lang="en-US" b="1" dirty="0" err="1">
                <a:latin typeface="Courier New"/>
                <a:ea typeface="Courier New"/>
                <a:cs typeface="Courier New"/>
                <a:sym typeface="Courier New"/>
              </a:rPr>
              <a:t>logistic_regression</a:t>
            </a:r>
            <a:r>
              <a:rPr lang="en-US" b="1" dirty="0">
                <a:latin typeface="Courier New"/>
                <a:ea typeface="Courier New"/>
                <a:cs typeface="Courier New"/>
                <a:sym typeface="Courier New"/>
              </a:rPr>
              <a:t>(</a:t>
            </a:r>
          </a:p>
          <a:p>
            <a:pPr marL="457200" lvl="0" indent="457200" rtl="0">
              <a:spcBef>
                <a:spcPts val="0"/>
              </a:spcBef>
              <a:buNone/>
            </a:pPr>
            <a:r>
              <a:rPr lang="en-US" b="1" dirty="0" err="1">
                <a:solidFill>
                  <a:srgbClr val="674EA7"/>
                </a:solidFill>
                <a:latin typeface="Courier New"/>
                <a:ea typeface="Courier New"/>
                <a:cs typeface="Courier New"/>
                <a:sym typeface="Courier New"/>
              </a:rPr>
              <a:t>had_stroke</a:t>
            </a:r>
            <a:r>
              <a:rPr lang="en-US" b="1" dirty="0">
                <a:solidFill>
                  <a:srgbClr val="674EA7"/>
                </a:solidFill>
                <a:latin typeface="Courier New"/>
                <a:ea typeface="Courier New"/>
                <a:cs typeface="Courier New"/>
                <a:sym typeface="Courier New"/>
              </a:rPr>
              <a:t> </a:t>
            </a:r>
            <a:r>
              <a:rPr lang="en-US" b="1" dirty="0">
                <a:latin typeface="Courier New"/>
                <a:ea typeface="Courier New"/>
                <a:cs typeface="Courier New"/>
                <a:sym typeface="Courier New"/>
              </a:rPr>
              <a:t>~ </a:t>
            </a:r>
            <a:r>
              <a:rPr lang="en-US" b="1" dirty="0">
                <a:solidFill>
                  <a:srgbClr val="FF9900"/>
                </a:solidFill>
                <a:latin typeface="Courier New"/>
                <a:ea typeface="Courier New"/>
                <a:cs typeface="Courier New"/>
                <a:sym typeface="Courier New"/>
              </a:rPr>
              <a:t>CHF</a:t>
            </a:r>
            <a:r>
              <a:rPr lang="en-US" b="1" dirty="0">
                <a:latin typeface="Courier New"/>
                <a:ea typeface="Courier New"/>
                <a:cs typeface="Courier New"/>
                <a:sym typeface="Courier New"/>
              </a:rPr>
              <a:t> +</a:t>
            </a:r>
          </a:p>
          <a:p>
            <a:pPr marL="914400" lvl="0" indent="0" rtl="0">
              <a:spcBef>
                <a:spcPts val="0"/>
              </a:spcBef>
              <a:buNone/>
            </a:pPr>
            <a:r>
              <a:rPr lang="en-US" b="1" dirty="0">
                <a:solidFill>
                  <a:srgbClr val="FF9900"/>
                </a:solidFill>
                <a:latin typeface="Courier New"/>
                <a:ea typeface="Courier New"/>
                <a:cs typeface="Courier New"/>
                <a:sym typeface="Courier New"/>
              </a:rPr>
              <a:t>diabetes</a:t>
            </a:r>
            <a:r>
              <a:rPr lang="en-US" b="1" dirty="0">
                <a:latin typeface="Courier New"/>
                <a:ea typeface="Courier New"/>
                <a:cs typeface="Courier New"/>
                <a:sym typeface="Courier New"/>
              </a:rPr>
              <a:t> + </a:t>
            </a:r>
            <a:r>
              <a:rPr lang="en-US" b="1" dirty="0">
                <a:solidFill>
                  <a:srgbClr val="FF9900"/>
                </a:solidFill>
                <a:latin typeface="Courier New"/>
                <a:ea typeface="Courier New"/>
                <a:cs typeface="Courier New"/>
                <a:sym typeface="Courier New"/>
              </a:rPr>
              <a:t>age</a:t>
            </a:r>
            <a:r>
              <a:rPr lang="en-US" b="1" dirty="0">
                <a:latin typeface="Courier New"/>
                <a:ea typeface="Courier New"/>
                <a:cs typeface="Courier New"/>
                <a:sym typeface="Courier New"/>
              </a:rPr>
              <a:t> + ...)</a:t>
            </a:r>
          </a:p>
          <a:p>
            <a:pPr marL="0" lvl="0" indent="0" rtl="0">
              <a:spcBef>
                <a:spcPts val="0"/>
              </a:spcBef>
              <a:buNone/>
            </a:pPr>
            <a:r>
              <a:rPr lang="en-US" b="1" dirty="0">
                <a:latin typeface="Courier New"/>
                <a:ea typeface="Courier New"/>
                <a:cs typeface="Courier New"/>
                <a:sym typeface="Courier New"/>
              </a:rPr>
              <a:t>risks = predict(model,</a:t>
            </a:r>
          </a:p>
          <a:p>
            <a:pPr marL="914400" lvl="0" indent="457200" rtl="0">
              <a:spcBef>
                <a:spcPts val="0"/>
              </a:spcBef>
              <a:buNone/>
            </a:pPr>
            <a:r>
              <a:rPr lang="en-US" b="1" dirty="0">
                <a:latin typeface="Courier New"/>
                <a:ea typeface="Courier New"/>
                <a:cs typeface="Courier New"/>
                <a:sym typeface="Courier New"/>
              </a:rPr>
              <a:t>   data=</a:t>
            </a:r>
            <a:r>
              <a:rPr lang="en-US" b="1" dirty="0" err="1">
                <a:latin typeface="Courier New"/>
                <a:ea typeface="Courier New"/>
                <a:cs typeface="Courier New"/>
                <a:sym typeface="Courier New"/>
              </a:rPr>
              <a:t>new_patients</a:t>
            </a:r>
            <a:r>
              <a:rPr lang="en-US" b="1" dirty="0">
                <a:latin typeface="Courier New"/>
                <a:ea typeface="Courier New"/>
                <a:cs typeface="Courier New"/>
                <a:sym typeface="Courier New"/>
              </a:rPr>
              <a:t>)</a:t>
            </a:r>
          </a:p>
          <a:p>
            <a:pPr marL="0" lvl="0" indent="0" rtl="0">
              <a:spcBef>
                <a:spcPts val="0"/>
              </a:spcBef>
              <a:buNone/>
            </a:pPr>
            <a:r>
              <a:rPr lang="en-US" b="1" dirty="0">
                <a:latin typeface="Courier New"/>
                <a:ea typeface="Courier New"/>
                <a:cs typeface="Courier New"/>
                <a:sym typeface="Courier New"/>
              </a:rPr>
              <a:t>which(risks &gt; 0.9)</a:t>
            </a:r>
          </a:p>
        </p:txBody>
      </p:sp>
      <p:sp>
        <p:nvSpPr>
          <p:cNvPr id="132" name="Shape 132"/>
          <p:cNvSpPr txBox="1"/>
          <p:nvPr/>
        </p:nvSpPr>
        <p:spPr>
          <a:xfrm>
            <a:off x="6371537" y="2731200"/>
            <a:ext cx="1773600" cy="401100"/>
          </a:xfrm>
          <a:prstGeom prst="rect">
            <a:avLst/>
          </a:prstGeom>
          <a:noFill/>
          <a:ln>
            <a:noFill/>
          </a:ln>
        </p:spPr>
        <p:txBody>
          <a:bodyPr lIns="91425" tIns="91425" rIns="91425" bIns="91425" anchor="t" anchorCtr="0">
            <a:noAutofit/>
          </a:bodyPr>
          <a:lstStyle/>
          <a:p>
            <a:pPr lvl="0" rtl="0">
              <a:spcBef>
                <a:spcPts val="0"/>
              </a:spcBef>
              <a:buNone/>
            </a:pPr>
            <a:r>
              <a:rPr lang="en-US" sz="2400"/>
              <a:t>Database</a:t>
            </a:r>
          </a:p>
        </p:txBody>
      </p:sp>
      <p:graphicFrame>
        <p:nvGraphicFramePr>
          <p:cNvPr id="133" name="Shape 133"/>
          <p:cNvGraphicFramePr/>
          <p:nvPr>
            <p:extLst>
              <p:ext uri="{D42A27DB-BD31-4B8C-83A1-F6EECF244321}">
                <p14:modId xmlns:p14="http://schemas.microsoft.com/office/powerpoint/2010/main" val="115336431"/>
              </p:ext>
            </p:extLst>
          </p:nvPr>
        </p:nvGraphicFramePr>
        <p:xfrm>
          <a:off x="164425" y="3980670"/>
          <a:ext cx="4130350" cy="2042160"/>
        </p:xfrm>
        <a:graphic>
          <a:graphicData uri="http://schemas.openxmlformats.org/drawingml/2006/table">
            <a:tbl>
              <a:tblPr>
                <a:noFill/>
                <a:tableStyleId>{635BAD22-BF1D-47B8-B43B-A763EC4562D3}</a:tableStyleId>
              </a:tblPr>
              <a:tblGrid>
                <a:gridCol w="780825">
                  <a:extLst>
                    <a:ext uri="{9D8B030D-6E8A-4147-A177-3AD203B41FA5}">
                      <a16:colId xmlns:a16="http://schemas.microsoft.com/office/drawing/2014/main" val="20000"/>
                    </a:ext>
                  </a:extLst>
                </a:gridCol>
                <a:gridCol w="626600">
                  <a:extLst>
                    <a:ext uri="{9D8B030D-6E8A-4147-A177-3AD203B41FA5}">
                      <a16:colId xmlns:a16="http://schemas.microsoft.com/office/drawing/2014/main" val="20001"/>
                    </a:ext>
                  </a:extLst>
                </a:gridCol>
                <a:gridCol w="982975">
                  <a:extLst>
                    <a:ext uri="{9D8B030D-6E8A-4147-A177-3AD203B41FA5}">
                      <a16:colId xmlns:a16="http://schemas.microsoft.com/office/drawing/2014/main" val="20002"/>
                    </a:ext>
                  </a:extLst>
                </a:gridCol>
                <a:gridCol w="547550">
                  <a:extLst>
                    <a:ext uri="{9D8B030D-6E8A-4147-A177-3AD203B41FA5}">
                      <a16:colId xmlns:a16="http://schemas.microsoft.com/office/drawing/2014/main" val="20003"/>
                    </a:ext>
                  </a:extLst>
                </a:gridCol>
                <a:gridCol w="759050">
                  <a:extLst>
                    <a:ext uri="{9D8B030D-6E8A-4147-A177-3AD203B41FA5}">
                      <a16:colId xmlns:a16="http://schemas.microsoft.com/office/drawing/2014/main" val="20004"/>
                    </a:ext>
                  </a:extLst>
                </a:gridCol>
                <a:gridCol w="433350">
                  <a:extLst>
                    <a:ext uri="{9D8B030D-6E8A-4147-A177-3AD203B41FA5}">
                      <a16:colId xmlns:a16="http://schemas.microsoft.com/office/drawing/2014/main" val="20005"/>
                    </a:ext>
                  </a:extLst>
                </a:gridCol>
              </a:tblGrid>
              <a:tr h="296715">
                <a:tc>
                  <a:txBody>
                    <a:bodyPr/>
                    <a:lstStyle/>
                    <a:p>
                      <a:pPr lvl="0" algn="ctr" rtl="0">
                        <a:spcBef>
                          <a:spcPts val="0"/>
                        </a:spcBef>
                        <a:buNone/>
                      </a:pPr>
                      <a:r>
                        <a:rPr lang="en-US" b="1" i="1" dirty="0"/>
                        <a:t>patient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b="1" i="1"/>
                        <a:t>CHF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algn="ctr" rtl="0">
                        <a:spcBef>
                          <a:spcPts val="0"/>
                        </a:spcBef>
                        <a:buNone/>
                      </a:pPr>
                      <a:r>
                        <a:rPr lang="en-US" b="1" i="1">
                          <a:solidFill>
                            <a:schemeClr val="dk1"/>
                          </a:solidFill>
                        </a:rPr>
                        <a:t>diabetes</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algn="ctr" rtl="0">
                        <a:spcBef>
                          <a:spcPts val="0"/>
                        </a:spcBef>
                        <a:buNone/>
                      </a:pPr>
                      <a:r>
                        <a:rPr lang="en-US" b="1" i="1"/>
                        <a:t>age</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algn="ctr" rtl="0">
                        <a:spcBef>
                          <a:spcPts val="0"/>
                        </a:spcBef>
                        <a:buNone/>
                      </a:pPr>
                      <a:r>
                        <a:rPr lang="en-US" b="1" i="1"/>
                        <a:t>had stroke</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2E9"/>
                    </a:solidFill>
                  </a:tcPr>
                </a:tc>
                <a:tc>
                  <a:txBody>
                    <a:bodyPr/>
                    <a:lstStyle/>
                    <a:p>
                      <a:pPr lvl="0" algn="ctr" rtl="0">
                        <a:spcBef>
                          <a:spcPts val="0"/>
                        </a:spcBef>
                        <a:buNone/>
                      </a:pPr>
                      <a:r>
                        <a:rPr lang="en-US" b="1" i="1"/>
                        <a: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26877">
                <a:tc>
                  <a:txBody>
                    <a:bodyPr/>
                    <a:lstStyle/>
                    <a:p>
                      <a:pPr lvl="0" algn="ctr" rtl="0">
                        <a:spcBef>
                          <a:spcPts val="0"/>
                        </a:spcBef>
                        <a:buNone/>
                      </a:pPr>
                      <a:r>
                        <a:rPr lang="en-US"/>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algn="ctr" rtl="0">
                        <a:spcBef>
                          <a:spcPts val="0"/>
                        </a:spcBef>
                        <a:buNone/>
                      </a:pPr>
                      <a:r>
                        <a:rPr lang="en-US"/>
                        <a:t>31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algn="ctr" rtl="0">
                        <a:spcBef>
                          <a:spcPts val="0"/>
                        </a:spcBef>
                        <a:buNone/>
                      </a:pPr>
                      <a:r>
                        <a:rPr lang="en-US"/>
                        <a:t>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2E9"/>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26877">
                <a:tc>
                  <a:txBody>
                    <a:bodyPr/>
                    <a:lstStyle/>
                    <a:p>
                      <a:pPr lvl="0" algn="ctr" rtl="0">
                        <a:spcBef>
                          <a:spcPts val="0"/>
                        </a:spcBef>
                        <a:buNone/>
                      </a:pPr>
                      <a:r>
                        <a:rPr lang="en-US"/>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algn="ctr" rtl="0">
                        <a:spcBef>
                          <a:spcPts val="0"/>
                        </a:spcBef>
                        <a:buNone/>
                      </a:pPr>
                      <a:r>
                        <a:rPr lang="en-US"/>
                        <a:t>89</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algn="ctr" rtl="0">
                        <a:spcBef>
                          <a:spcPts val="0"/>
                        </a:spcBef>
                        <a:buNone/>
                      </a:pPr>
                      <a:r>
                        <a:rPr lang="en-US"/>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2E9"/>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26877">
                <a:tc>
                  <a:txBody>
                    <a:bodyPr/>
                    <a:lstStyle/>
                    <a:p>
                      <a:pPr lvl="0" algn="ctr" rtl="0">
                        <a:spcBef>
                          <a:spcPts val="0"/>
                        </a:spcBef>
                        <a:buNone/>
                      </a:pPr>
                      <a:r>
                        <a:rPr lang="en-US"/>
                        <a:t>3</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algn="ctr" rtl="0">
                        <a:spcBef>
                          <a:spcPts val="0"/>
                        </a:spcBef>
                        <a:buNone/>
                      </a:pPr>
                      <a:r>
                        <a:rPr lang="en-US"/>
                        <a:t>2</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algn="ctr" rtl="0">
                        <a:spcBef>
                          <a:spcPts val="0"/>
                        </a:spcBef>
                        <a:buNone/>
                      </a:pPr>
                      <a:r>
                        <a:rPr lang="en-US"/>
                        <a:t>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2E9"/>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26877">
                <a:tc>
                  <a:txBody>
                    <a:bodyPr/>
                    <a:lstStyle/>
                    <a:p>
                      <a:pPr lvl="0" algn="ctr" rtl="0">
                        <a:spcBef>
                          <a:spcPts val="0"/>
                        </a:spcBef>
                        <a:buNone/>
                      </a:pPr>
                      <a:r>
                        <a:rPr lang="en-US"/>
                        <a:t>4</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None/>
                      </a:pPr>
                      <a:r>
                        <a:rPr lang="en-US"/>
                        <a:t>0</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algn="ctr" rtl="0">
                        <a:spcBef>
                          <a:spcPts val="0"/>
                        </a:spcBef>
                        <a:buNone/>
                      </a:pPr>
                      <a:r>
                        <a:rPr lang="en-US"/>
                        <a:t>1</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algn="ctr" rtl="0">
                        <a:spcBef>
                          <a:spcPts val="0"/>
                        </a:spcBef>
                        <a:buNone/>
                      </a:pPr>
                      <a:r>
                        <a:rPr lang="en-US"/>
                        <a:t>16</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algn="ctr" rtl="0">
                        <a:spcBef>
                          <a:spcPts val="0"/>
                        </a:spcBef>
                        <a:buNone/>
                      </a:pPr>
                      <a:r>
                        <a:rPr lang="en-US"/>
                        <a:t>F</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2E9"/>
                    </a:solidFill>
                  </a:tcPr>
                </a:tc>
                <a:tc>
                  <a:txBody>
                    <a:bodyPr/>
                    <a:lstStyle/>
                    <a:p>
                      <a:pPr lvl="0" algn="ctr" rtl="0">
                        <a:spcBef>
                          <a:spcPts val="0"/>
                        </a:spcBef>
                        <a:buNone/>
                      </a:pPr>
                      <a:endParaRP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26877">
                <a:tc>
                  <a:txBody>
                    <a:bodyPr/>
                    <a:lstStyle/>
                    <a:p>
                      <a:pPr lvl="0" algn="ctr" rtl="0">
                        <a:spcBef>
                          <a:spcPts val="0"/>
                        </a:spcBef>
                        <a:buNone/>
                      </a:pPr>
                      <a:r>
                        <a:rPr lang="en-US"/>
                        <a: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spcBef>
                          <a:spcPts val="0"/>
                        </a:spcBef>
                        <a:buClr>
                          <a:schemeClr val="dk1"/>
                        </a:buClr>
                        <a:buSzPct val="78571"/>
                        <a:buFont typeface="Arial"/>
                        <a:buNone/>
                      </a:pPr>
                      <a:r>
                        <a:rPr lang="en-US">
                          <a:solidFill>
                            <a:schemeClr val="dk1"/>
                          </a:solidFill>
                        </a:rPr>
                        <a: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algn="ctr" rtl="0">
                        <a:spcBef>
                          <a:spcPts val="0"/>
                        </a:spcBef>
                        <a:buClr>
                          <a:schemeClr val="dk1"/>
                        </a:buClr>
                        <a:buSzPct val="78571"/>
                        <a:buFont typeface="Arial"/>
                        <a:buNone/>
                      </a:pPr>
                      <a:r>
                        <a:rPr lang="en-US">
                          <a:solidFill>
                            <a:schemeClr val="dk1"/>
                          </a:solidFill>
                        </a:rPr>
                        <a: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algn="ctr" rtl="0">
                        <a:spcBef>
                          <a:spcPts val="0"/>
                        </a:spcBef>
                        <a:buClr>
                          <a:schemeClr val="dk1"/>
                        </a:buClr>
                        <a:buSzPct val="78571"/>
                        <a:buFont typeface="Arial"/>
                        <a:buNone/>
                      </a:pPr>
                      <a:r>
                        <a:rPr lang="en-US" dirty="0">
                          <a:solidFill>
                            <a:schemeClr val="dk1"/>
                          </a:solidFill>
                        </a:rPr>
                        <a: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algn="ctr" rtl="0">
                        <a:spcBef>
                          <a:spcPts val="0"/>
                        </a:spcBef>
                        <a:buClr>
                          <a:schemeClr val="dk1"/>
                        </a:buClr>
                        <a:buSzPct val="78571"/>
                        <a:buFont typeface="Arial"/>
                        <a:buNone/>
                      </a:pPr>
                      <a:r>
                        <a:rPr lang="en-US">
                          <a:solidFill>
                            <a:schemeClr val="dk1"/>
                          </a:solidFill>
                        </a:rPr>
                        <a:t>...</a:t>
                      </a:r>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2E9"/>
                    </a:solidFill>
                  </a:tcPr>
                </a:tc>
                <a:tc>
                  <a:txBody>
                    <a:bodyPr/>
                    <a:lstStyle/>
                    <a:p>
                      <a:pPr lvl="0" algn="ctr" rtl="0">
                        <a:spcBef>
                          <a:spcPts val="0"/>
                        </a:spcBef>
                        <a:buNone/>
                      </a:pPr>
                      <a:endParaRPr dirty="0"/>
                    </a:p>
                  </a:txBody>
                  <a:tcPr marL="45720" marR="4572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134" name="Shape 134"/>
          <p:cNvSpPr/>
          <p:nvPr/>
        </p:nvSpPr>
        <p:spPr>
          <a:xfrm>
            <a:off x="3878537" y="4783447"/>
            <a:ext cx="1176600" cy="704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4" grpId="0" animBg="1"/>
    </p:bldLst>
  </p:timing>
</p:sld>
</file>

<file path=ppt/theme/theme1.xml><?xml version="1.0" encoding="utf-8"?>
<a:theme xmlns:a="http://schemas.openxmlformats.org/drawingml/2006/main" name="Stanford">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tanfor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tanford-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8001</TotalTime>
  <Words>3517</Words>
  <Application>Microsoft Macintosh PowerPoint</Application>
  <PresentationFormat>On-screen Show (4:3)</PresentationFormat>
  <Paragraphs>1192</Paragraphs>
  <Slides>37</Slides>
  <Notes>33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37</vt:i4>
      </vt:variant>
    </vt:vector>
  </HeadingPairs>
  <TitlesOfParts>
    <vt:vector size="48" baseType="lpstr">
      <vt:lpstr>Arial</vt:lpstr>
      <vt:lpstr>Calibri</vt:lpstr>
      <vt:lpstr>Courier New</vt:lpstr>
      <vt:lpstr>Helvetica Neue</vt:lpstr>
      <vt:lpstr>Palatino Linotype</vt:lpstr>
      <vt:lpstr>Source Sans Pro</vt:lpstr>
      <vt:lpstr>Source Sans Pro Light</vt:lpstr>
      <vt:lpstr>Wingdings</vt:lpstr>
      <vt:lpstr>Stanford</vt:lpstr>
      <vt:lpstr>1_Stanford</vt:lpstr>
      <vt:lpstr>Stanford-theme</vt:lpstr>
      <vt:lpstr>BIOMEDIN 215  Data Science in Medicine</vt:lpstr>
      <vt:lpstr>Lecture order shuffling</vt:lpstr>
      <vt:lpstr>Quick recap:</vt:lpstr>
      <vt:lpstr>Converting patient timelines to datasets</vt:lpstr>
      <vt:lpstr>Preparing Datasets for analyses</vt:lpstr>
      <vt:lpstr>Common Flavors of Data</vt:lpstr>
      <vt:lpstr>Structured vs. Unstructured Data</vt:lpstr>
      <vt:lpstr>PowerPoint Presentation</vt:lpstr>
      <vt:lpstr>Example: </vt:lpstr>
      <vt:lpstr>Defining the unit of observation</vt:lpstr>
      <vt:lpstr>Defining the unit of observation</vt:lpstr>
      <vt:lpstr>Making Datasets from structured sources</vt:lpstr>
      <vt:lpstr>1-Accessing Structured Data</vt:lpstr>
      <vt:lpstr>Databases are queried using SQL (structured query language) and the results can be loaded into R or other programs for analysis</vt:lpstr>
      <vt:lpstr>Reshaping “long” data into “wide data”</vt:lpstr>
      <vt:lpstr>Linking different data by joining tables</vt:lpstr>
      <vt:lpstr>2-Standardizing Features</vt:lpstr>
      <vt:lpstr>3-Dealing with too many features </vt:lpstr>
      <vt:lpstr>Remove low-prevalence, low-variance features</vt:lpstr>
      <vt:lpstr>Reducing dimensionality via domain knowledge</vt:lpstr>
      <vt:lpstr>Using information content</vt:lpstr>
      <vt:lpstr>General advice for feature aggregation</vt:lpstr>
      <vt:lpstr>4-Constructing Features of Interest</vt:lpstr>
      <vt:lpstr>Trivial case: Counts vs. binary indicators</vt:lpstr>
      <vt:lpstr>Making Better Features</vt:lpstr>
      <vt:lpstr>Feature construction</vt:lpstr>
      <vt:lpstr>General advice for feature engineering</vt:lpstr>
      <vt:lpstr>5-Missing data</vt:lpstr>
      <vt:lpstr>Column-Mean imputation</vt:lpstr>
      <vt:lpstr>Using other features to improve imputation</vt:lpstr>
      <vt:lpstr>Practical tip: indicators for imputed data</vt:lpstr>
      <vt:lpstr>PowerPoint Presentation</vt:lpstr>
      <vt:lpstr>Challenges with Imputation</vt:lpstr>
      <vt:lpstr>General advice for imputation</vt:lpstr>
      <vt:lpstr>PowerPoint Presentation</vt:lpstr>
      <vt:lpstr>Data Cascades, Sambasivan et al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BIOMEDIN 215  Data Driven Medicine</dc:title>
  <cp:lastModifiedBy>Nigam Shah</cp:lastModifiedBy>
  <cp:revision>241</cp:revision>
  <dcterms:modified xsi:type="dcterms:W3CDTF">2024-10-07T21:31:25Z</dcterms:modified>
</cp:coreProperties>
</file>